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Lst>
  <p:notesMasterIdLst>
    <p:notesMasterId r:id="rId4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9144000" cy="5143500" type="screen16x9"/>
  <p:notesSz cx="6858000" cy="9144000"/>
  <p:embeddedFontLst>
    <p:embeddedFont>
      <p:font typeface="Montserrat" panose="020B0604020202020204" charset="0"/>
      <p:regular r:id="rId46"/>
      <p:bold r:id="rId47"/>
      <p:italic r:id="rId48"/>
      <p:boldItalic r:id="rId49"/>
    </p:embeddedFont>
    <p:embeddedFont>
      <p:font typeface="Lato" panose="020B0604020202020204" charset="0"/>
      <p:regular r:id="rId50"/>
      <p:bold r:id="rId51"/>
      <p:italic r:id="rId52"/>
      <p:boldItalic r:id="rId53"/>
    </p:embeddedFont>
    <p:embeddedFont>
      <p:font typeface="Comfortaa"/>
      <p:regular r:id="rId54"/>
      <p:bold r:id="rId55"/>
    </p:embeddedFont>
    <p:embeddedFont>
      <p:font typeface="Verdana" panose="020B0604030504040204" pitchFamily="34" charset="0"/>
      <p:regular r:id="rId56"/>
      <p:bold r:id="rId57"/>
      <p:italic r:id="rId58"/>
      <p:boldItalic r:id="rId59"/>
    </p:embeddedFont>
    <p:embeddedFont>
      <p:font typeface="Comfortaa Light"/>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Hase" userId="1277182c189f5893" providerId="LiveId" clId="{0EB38C13-0806-4850-B149-A982DA51BFBE}"/>
    <pc:docChg chg="undo custSel modSld">
      <pc:chgData name="Christopher Hase" userId="1277182c189f5893" providerId="LiveId" clId="{0EB38C13-0806-4850-B149-A982DA51BFBE}" dt="2018-05-10T16:31:08.030" v="11" actId="1076"/>
      <pc:docMkLst>
        <pc:docMk/>
      </pc:docMkLst>
      <pc:sldChg chg="addSp delSp modSp">
        <pc:chgData name="Christopher Hase" userId="1277182c189f5893" providerId="LiveId" clId="{0EB38C13-0806-4850-B149-A982DA51BFBE}" dt="2018-05-10T16:31:08.030" v="11" actId="1076"/>
        <pc:sldMkLst>
          <pc:docMk/>
          <pc:sldMk cId="0" sldId="295"/>
        </pc:sldMkLst>
        <pc:picChg chg="del mod">
          <ac:chgData name="Christopher Hase" userId="1277182c189f5893" providerId="LiveId" clId="{0EB38C13-0806-4850-B149-A982DA51BFBE}" dt="2018-05-10T16:30:54.363" v="6" actId="478"/>
          <ac:picMkLst>
            <pc:docMk/>
            <pc:sldMk cId="0" sldId="295"/>
            <ac:picMk id="499" creationId="{00000000-0000-0000-0000-000000000000}"/>
          </ac:picMkLst>
        </pc:picChg>
        <pc:picChg chg="add mod">
          <ac:chgData name="Christopher Hase" userId="1277182c189f5893" providerId="LiveId" clId="{0EB38C13-0806-4850-B149-A982DA51BFBE}" dt="2018-05-10T16:31:08.030" v="11" actId="1076"/>
          <ac:picMkLst>
            <pc:docMk/>
            <pc:sldMk cId="0" sldId="295"/>
            <ac:picMk id="1026" creationId="{DF67D99B-2630-4FC7-AE7E-9628C65148D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Char char="●"/>
            </a:pPr>
            <a:r>
              <a:rPr lang="en"/>
              <a:t>Making daily predictions </a:t>
            </a:r>
            <a:endParaRPr/>
          </a:p>
          <a:p>
            <a:pPr marL="457200" lvl="0" indent="-298450" rtl="0">
              <a:spcBef>
                <a:spcPts val="0"/>
              </a:spcBef>
              <a:spcAft>
                <a:spcPts val="0"/>
              </a:spcAft>
              <a:buSzPts val="1100"/>
              <a:buChar char="●"/>
            </a:pPr>
            <a:r>
              <a:rPr lang="en"/>
              <a:t>First, the data: </a:t>
            </a:r>
            <a:endParaRPr/>
          </a:p>
          <a:p>
            <a:pPr marL="457200" lvl="0" indent="-298450" rtl="0">
              <a:spcBef>
                <a:spcPts val="0"/>
              </a:spcBef>
              <a:spcAft>
                <a:spcPts val="0"/>
              </a:spcAft>
              <a:buSzPts val="1100"/>
              <a:buChar char="●"/>
            </a:pPr>
            <a:r>
              <a:rPr lang="en"/>
              <a:t>We have one response variable we’re trying to predict: PM2.5 concentration </a:t>
            </a:r>
            <a:endParaRPr/>
          </a:p>
          <a:p>
            <a:pPr marL="914400" lvl="1" indent="-298450" rtl="0">
              <a:spcBef>
                <a:spcPts val="0"/>
              </a:spcBef>
              <a:spcAft>
                <a:spcPts val="0"/>
              </a:spcAft>
              <a:buSzPts val="1100"/>
              <a:buChar char="○"/>
            </a:pPr>
            <a:r>
              <a:rPr lang="en"/>
              <a:t>Grand total of 13M sensor-days </a:t>
            </a:r>
            <a:endParaRPr/>
          </a:p>
          <a:p>
            <a:pPr marL="914400" lvl="1" indent="-298450" rtl="0">
              <a:spcBef>
                <a:spcPts val="0"/>
              </a:spcBef>
              <a:spcAft>
                <a:spcPts val="0"/>
              </a:spcAft>
              <a:buSzPts val="1100"/>
              <a:buChar char="○"/>
            </a:pPr>
            <a:r>
              <a:rPr lang="en"/>
              <a:t>BUT about 75% missing. Sites get defunded ~$1000/day </a:t>
            </a:r>
            <a:endParaRPr/>
          </a:p>
          <a:p>
            <a:pPr marL="457200" lvl="0" indent="-298450" rtl="0">
              <a:spcBef>
                <a:spcPts val="0"/>
              </a:spcBef>
              <a:spcAft>
                <a:spcPts val="0"/>
              </a:spcAft>
              <a:buSzPts val="1100"/>
              <a:buChar char="●"/>
            </a:pPr>
            <a:r>
              <a:rPr lang="en"/>
              <a:t>To predict the PM2.5 we have daily satellite measurements in high dimension: 115 different measurements per sensor site per day </a:t>
            </a:r>
            <a:endParaRPr/>
          </a:p>
          <a:p>
            <a:pPr marL="914400" lvl="1" indent="-298450" rtl="0">
              <a:spcBef>
                <a:spcPts val="0"/>
              </a:spcBef>
              <a:spcAft>
                <a:spcPts val="0"/>
              </a:spcAft>
              <a:buSzPts val="1100"/>
              <a:buChar char="○"/>
            </a:pPr>
            <a:r>
              <a:rPr lang="en"/>
              <a:t>Also has severe missingness for a number of environmental reasons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Char char="●"/>
            </a:pPr>
            <a:r>
              <a:rPr lang="en"/>
              <a:t>Making daily predictions </a:t>
            </a:r>
            <a:endParaRPr/>
          </a:p>
          <a:p>
            <a:pPr marL="457200" lvl="0" indent="-298450" rtl="0">
              <a:spcBef>
                <a:spcPts val="0"/>
              </a:spcBef>
              <a:spcAft>
                <a:spcPts val="0"/>
              </a:spcAft>
              <a:buSzPts val="1100"/>
              <a:buChar char="●"/>
            </a:pPr>
            <a:r>
              <a:rPr lang="en"/>
              <a:t>First, the data: </a:t>
            </a:r>
            <a:endParaRPr/>
          </a:p>
          <a:p>
            <a:pPr marL="457200" lvl="0" indent="-298450" rtl="0">
              <a:spcBef>
                <a:spcPts val="0"/>
              </a:spcBef>
              <a:spcAft>
                <a:spcPts val="0"/>
              </a:spcAft>
              <a:buSzPts val="1100"/>
              <a:buChar char="●"/>
            </a:pPr>
            <a:r>
              <a:rPr lang="en"/>
              <a:t>We have one response variable we’re trying to predict: PM2.5 concentration </a:t>
            </a:r>
            <a:endParaRPr/>
          </a:p>
          <a:p>
            <a:pPr marL="914400" lvl="1" indent="-298450" rtl="0">
              <a:spcBef>
                <a:spcPts val="0"/>
              </a:spcBef>
              <a:spcAft>
                <a:spcPts val="0"/>
              </a:spcAft>
              <a:buSzPts val="1100"/>
              <a:buChar char="○"/>
            </a:pPr>
            <a:r>
              <a:rPr lang="en"/>
              <a:t>Grand total of 13M sensor-days </a:t>
            </a:r>
            <a:endParaRPr/>
          </a:p>
          <a:p>
            <a:pPr marL="914400" lvl="1" indent="-298450" rtl="0">
              <a:spcBef>
                <a:spcPts val="0"/>
              </a:spcBef>
              <a:spcAft>
                <a:spcPts val="0"/>
              </a:spcAft>
              <a:buSzPts val="1100"/>
              <a:buChar char="○"/>
            </a:pPr>
            <a:r>
              <a:rPr lang="en"/>
              <a:t>BUT about 75% missing. Sites get defunded ~$1000/day </a:t>
            </a:r>
            <a:endParaRPr/>
          </a:p>
          <a:p>
            <a:pPr marL="457200" lvl="0" indent="-298450" rtl="0">
              <a:spcBef>
                <a:spcPts val="0"/>
              </a:spcBef>
              <a:spcAft>
                <a:spcPts val="0"/>
              </a:spcAft>
              <a:buSzPts val="1100"/>
              <a:buChar char="●"/>
            </a:pPr>
            <a:r>
              <a:rPr lang="en"/>
              <a:t>To predict the PM2.5 we have daily satellite measurements in high dimension: 115 different measurements per sensor site per day </a:t>
            </a:r>
            <a:endParaRPr/>
          </a:p>
          <a:p>
            <a:pPr marL="914400" lvl="1" indent="-298450" rtl="0">
              <a:spcBef>
                <a:spcPts val="0"/>
              </a:spcBef>
              <a:spcAft>
                <a:spcPts val="0"/>
              </a:spcAft>
              <a:buSzPts val="1100"/>
              <a:buChar char="○"/>
            </a:pPr>
            <a:r>
              <a:rPr lang="en"/>
              <a:t>Also has severe missingness for a number of environmental reasons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Because of the high number of variables, we decided to perform variable selection. Having extraneous or redundant variables not only increases the computation time, but it can also harm the predictive performance of machine learning models. </a:t>
            </a:r>
            <a:endParaRPr/>
          </a:p>
          <a:p>
            <a:pPr marL="0" lvl="0" indent="0" rtl="0">
              <a:spcBef>
                <a:spcPts val="0"/>
              </a:spcBef>
              <a:spcAft>
                <a:spcPts val="0"/>
              </a:spcAft>
              <a:buNone/>
            </a:pPr>
            <a:endParaRPr/>
          </a:p>
          <a:p>
            <a:pPr marL="0" lvl="0" indent="0" rtl="0">
              <a:spcBef>
                <a:spcPts val="0"/>
              </a:spcBef>
              <a:spcAft>
                <a:spcPts val="0"/>
              </a:spcAft>
              <a:buClr>
                <a:srgbClr val="000000"/>
              </a:buClr>
              <a:buSzPts val="1100"/>
              <a:buFont typeface="Arial"/>
              <a:buNone/>
            </a:pPr>
            <a:r>
              <a:rPr lang="en"/>
              <a:t>To reduce dimensionality, for each set of highly correlated features, we removed all but one. We also removed variables that had non-significant partial correlations with PM2.5 after controlling for nearby PM2.5. On the right you can see a set of variables for which there were many high pairwise correlations.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300"/>
              <a:t>One of the major challenges of this project was dealing with missing data. At least 10 variables in our dataset were over 50% missing, including our response variable, which is in red.</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We also looked at pairwise correlations of predictors and PM2.5. </a:t>
            </a:r>
            <a:endParaRPr sz="1400"/>
          </a:p>
          <a:p>
            <a:pPr marL="0" lvl="0" indent="0">
              <a:spcBef>
                <a:spcPts val="0"/>
              </a:spcBef>
              <a:spcAft>
                <a:spcPts val="0"/>
              </a:spcAft>
              <a:buNone/>
            </a:pPr>
            <a:r>
              <a:rPr lang="en" sz="1400"/>
              <a:t>The first thing to note is the high correlation of PM2.5 related predictors and PM2.5 response</a:t>
            </a:r>
            <a:endParaRPr sz="1400"/>
          </a:p>
          <a:p>
            <a:pPr marL="0" lvl="0" indent="0">
              <a:spcBef>
                <a:spcPts val="0"/>
              </a:spcBef>
              <a:spcAft>
                <a:spcPts val="0"/>
              </a:spcAft>
              <a:buNone/>
            </a:pPr>
            <a:r>
              <a:rPr lang="en" sz="1400"/>
              <a:t>Nearby current day PM2.5 is particularly correlated with the PM2.5 response</a:t>
            </a:r>
            <a:endParaRPr sz="1400"/>
          </a:p>
          <a:p>
            <a:pPr marL="0" lvl="0" indent="0" rtl="0">
              <a:spcBef>
                <a:spcPts val="0"/>
              </a:spcBef>
              <a:spcAft>
                <a:spcPts val="0"/>
              </a:spcAft>
              <a:buNone/>
            </a:pPr>
            <a:r>
              <a:rPr lang="en" sz="1400"/>
              <a:t>And, the optical depth variables, which were highly missing,  have significant correlation with PM2.5 response, highlighting the need for a good data imputation scheme</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After some research, we found what we believed to be an effective, easy to use algorithm for our missing data problem</a:t>
            </a:r>
            <a:endParaRPr sz="1400"/>
          </a:p>
          <a:p>
            <a:pPr marL="0" lvl="0" indent="0">
              <a:spcBef>
                <a:spcPts val="0"/>
              </a:spcBef>
              <a:spcAft>
                <a:spcPts val="0"/>
              </a:spcAft>
              <a:buNone/>
            </a:pPr>
            <a:r>
              <a:rPr lang="en" sz="1400"/>
              <a:t>The MissForest algorithm was published in 2011, and is an iterative data imputation algorithm that uses random forest</a:t>
            </a:r>
            <a:endParaRPr sz="1400"/>
          </a:p>
          <a:p>
            <a:pPr marL="0" lvl="0" indent="0">
              <a:spcBef>
                <a:spcPts val="0"/>
              </a:spcBef>
              <a:spcAft>
                <a:spcPts val="0"/>
              </a:spcAft>
              <a:buNone/>
            </a:pPr>
            <a:r>
              <a:rPr lang="en" sz="1400"/>
              <a:t>This publication has been cited in 447 papers, so it appears to be quite popular</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Here is the imputaton performance by variable for the random forest variation and ridge variation</a:t>
            </a:r>
            <a:endParaRPr sz="1400"/>
          </a:p>
          <a:p>
            <a:pPr marL="0" lvl="0" indent="0">
              <a:spcBef>
                <a:spcPts val="0"/>
              </a:spcBef>
              <a:spcAft>
                <a:spcPts val="0"/>
              </a:spcAft>
              <a:buNone/>
            </a:pPr>
            <a:r>
              <a:rPr lang="en" sz="1400"/>
              <a:t>The imputations appear to be quite good relative to what mean imputation would achieve</a:t>
            </a:r>
            <a:endParaRPr sz="1400"/>
          </a:p>
          <a:p>
            <a:pPr marL="0" lvl="0" indent="0">
              <a:spcBef>
                <a:spcPts val="0"/>
              </a:spcBef>
              <a:spcAft>
                <a:spcPts val="0"/>
              </a:spcAft>
              <a:buNone/>
            </a:pPr>
            <a:r>
              <a:rPr lang="en" sz="1400"/>
              <a:t>The random forest imputations appear to be better for the majority of variables based on R^2</a:t>
            </a:r>
            <a:endParaRPr sz="1400"/>
          </a:p>
          <a:p>
            <a:pPr marL="0" lvl="0" indent="0">
              <a:spcBef>
                <a:spcPts val="0"/>
              </a:spcBef>
              <a:spcAft>
                <a:spcPts val="0"/>
              </a:spcAft>
              <a:buNone/>
            </a:pPr>
            <a:r>
              <a:rPr lang="en" sz="1400"/>
              <a:t>In fact, our final model performances were slightly better when using the random forest imputations than when using the ridge imputations</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07916"/>
              </a:lnSpc>
              <a:spcBef>
                <a:spcPts val="0"/>
              </a:spcBef>
              <a:spcAft>
                <a:spcPts val="800"/>
              </a:spcAft>
              <a:buClr>
                <a:schemeClr val="dk1"/>
              </a:buClr>
              <a:buSzPts val="1100"/>
              <a:buFont typeface="Arial"/>
              <a:buNone/>
            </a:pPr>
            <a:r>
              <a:rPr lang="en">
                <a:solidFill>
                  <a:schemeClr val="dk1"/>
                </a:solidFill>
              </a:rPr>
              <a:t>We trained our models on a random 80% sample of sensors, and we reserved the remaining sensors to test the performance of our models. We also tuned all hyper-parameters using K-fold cross-validation.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07916"/>
              </a:lnSpc>
              <a:spcBef>
                <a:spcPts val="0"/>
              </a:spcBef>
              <a:spcAft>
                <a:spcPts val="800"/>
              </a:spcAft>
              <a:buClr>
                <a:schemeClr val="dk1"/>
              </a:buClr>
              <a:buSzPts val="1100"/>
              <a:buFont typeface="Arial"/>
              <a:buNone/>
            </a:pPr>
            <a:r>
              <a:rPr lang="en">
                <a:solidFill>
                  <a:schemeClr val="dk1"/>
                </a:solidFill>
              </a:rPr>
              <a:t>Based on the correlations between each of the predictors and PM</a:t>
            </a:r>
            <a:r>
              <a:rPr lang="en" baseline="-25000">
                <a:solidFill>
                  <a:schemeClr val="dk1"/>
                </a:solidFill>
              </a:rPr>
              <a:t>2.5</a:t>
            </a:r>
            <a:r>
              <a:rPr lang="en">
                <a:solidFill>
                  <a:schemeClr val="dk1"/>
                </a:solidFill>
              </a:rPr>
              <a:t>, by far the most important linear predictor of PM</a:t>
            </a:r>
            <a:r>
              <a:rPr lang="en" baseline="-25000">
                <a:solidFill>
                  <a:schemeClr val="dk1"/>
                </a:solidFill>
              </a:rPr>
              <a:t>2.5 </a:t>
            </a:r>
            <a:r>
              <a:rPr lang="en">
                <a:solidFill>
                  <a:schemeClr val="dk1"/>
                </a:solidFill>
              </a:rPr>
              <a:t>was nearby PM</a:t>
            </a:r>
            <a:r>
              <a:rPr lang="en" baseline="-25000">
                <a:solidFill>
                  <a:schemeClr val="dk1"/>
                </a:solidFill>
              </a:rPr>
              <a:t>2.5</a:t>
            </a:r>
            <a:r>
              <a:rPr lang="en">
                <a:solidFill>
                  <a:schemeClr val="dk1"/>
                </a:solidFill>
              </a:rPr>
              <a:t>. Thus, our baseline model was just a simple linear regression with nearby PM</a:t>
            </a:r>
            <a:r>
              <a:rPr lang="en" baseline="-25000">
                <a:solidFill>
                  <a:schemeClr val="dk1"/>
                </a:solidFill>
              </a:rPr>
              <a:t>2.5</a:t>
            </a:r>
            <a:r>
              <a:rPr lang="en">
                <a:solidFill>
                  <a:schemeClr val="dk1"/>
                </a:solidFill>
              </a:rPr>
              <a:t> as the only predictor. Despite its simplicity, this model does surprisingly well with a test R</a:t>
            </a:r>
            <a:r>
              <a:rPr lang="en" baseline="30000">
                <a:solidFill>
                  <a:schemeClr val="dk1"/>
                </a:solidFill>
              </a:rPr>
              <a:t>2</a:t>
            </a:r>
            <a:r>
              <a:rPr lang="en">
                <a:solidFill>
                  <a:schemeClr val="dk1"/>
                </a:solidFill>
              </a:rPr>
              <a:t> of 0.712. Below is a scatterplot of the relationship between PM</a:t>
            </a:r>
            <a:r>
              <a:rPr lang="en" baseline="-25000">
                <a:solidFill>
                  <a:schemeClr val="dk1"/>
                </a:solidFill>
              </a:rPr>
              <a:t>2.5 </a:t>
            </a:r>
            <a:r>
              <a:rPr lang="en">
                <a:solidFill>
                  <a:schemeClr val="dk1"/>
                </a:solidFill>
              </a:rPr>
              <a:t>and nearby PM</a:t>
            </a:r>
            <a:r>
              <a:rPr lang="en" baseline="-25000">
                <a:solidFill>
                  <a:schemeClr val="dk1"/>
                </a:solidFill>
              </a:rPr>
              <a:t>2.5</a:t>
            </a:r>
            <a:r>
              <a:rPr lang="en">
                <a:solidFill>
                  <a:schemeClr val="dk1"/>
                </a:solidFill>
              </a:rPr>
              <a:t> on a random 1% subset of the data.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modeling methods we ended up comparing were ridge regression, random forest, extreme gradient boosting, and convolution neural networks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Here is a diagram of our CNN architecture</a:t>
            </a:r>
            <a:endParaRPr sz="1400"/>
          </a:p>
          <a:p>
            <a:pPr marL="0" lvl="0" indent="0">
              <a:spcBef>
                <a:spcPts val="0"/>
              </a:spcBef>
              <a:spcAft>
                <a:spcPts val="0"/>
              </a:spcAft>
              <a:buNone/>
            </a:pPr>
            <a:r>
              <a:rPr lang="en" sz="1400"/>
              <a:t>Our CNN architecture accounts for the fact that we have two types of predictors:</a:t>
            </a:r>
            <a:endParaRPr sz="1400"/>
          </a:p>
          <a:p>
            <a:pPr marL="457200" lvl="0" indent="-317500" rtl="0">
              <a:spcBef>
                <a:spcPts val="0"/>
              </a:spcBef>
              <a:spcAft>
                <a:spcPts val="0"/>
              </a:spcAft>
              <a:buSzPts val="1400"/>
              <a:buChar char="-"/>
            </a:pPr>
            <a:r>
              <a:rPr lang="en" sz="1400"/>
              <a:t>Predictors that change daily throughout a site sequence AND</a:t>
            </a:r>
            <a:endParaRPr sz="1400"/>
          </a:p>
          <a:p>
            <a:pPr marL="457200" lvl="0" indent="-317500" rtl="0">
              <a:spcBef>
                <a:spcPts val="0"/>
              </a:spcBef>
              <a:spcAft>
                <a:spcPts val="0"/>
              </a:spcAft>
              <a:buSzPts val="1400"/>
              <a:buChar char="-"/>
            </a:pPr>
            <a:r>
              <a:rPr lang="en" sz="1400"/>
              <a:t>Predictors that are constant throughout a site sequence</a:t>
            </a:r>
            <a:endParaRPr sz="1400"/>
          </a:p>
          <a:p>
            <a:pPr marL="0" lvl="0" indent="0" rtl="0">
              <a:spcBef>
                <a:spcPts val="0"/>
              </a:spcBef>
              <a:spcAft>
                <a:spcPts val="0"/>
              </a:spcAft>
              <a:buNone/>
            </a:pPr>
            <a:r>
              <a:rPr lang="en" sz="1400"/>
              <a:t>We feed predictors that change daily to a 1D convolutional layer and use a kernel width of size 3</a:t>
            </a:r>
            <a:endParaRPr sz="1400"/>
          </a:p>
          <a:p>
            <a:pPr marL="0" lvl="0" indent="0" rtl="0">
              <a:spcBef>
                <a:spcPts val="0"/>
              </a:spcBef>
              <a:spcAft>
                <a:spcPts val="0"/>
              </a:spcAft>
              <a:buNone/>
            </a:pPr>
            <a:r>
              <a:rPr lang="en" sz="1400"/>
              <a:t>This means that the relationship between features from the previous day, current day, and following day is accounted for when predicting pollution on the current day</a:t>
            </a:r>
            <a:endParaRPr sz="1400"/>
          </a:p>
          <a:p>
            <a:pPr marL="0" lvl="0" indent="0" rtl="0">
              <a:spcBef>
                <a:spcPts val="0"/>
              </a:spcBef>
              <a:spcAft>
                <a:spcPts val="0"/>
              </a:spcAft>
              <a:buNone/>
            </a:pPr>
            <a:r>
              <a:rPr lang="en" sz="1400"/>
              <a:t>We feed all of the predictors for the current day, including those that are constant throughout the site sequence, to a 2-layer fully connected neural network</a:t>
            </a:r>
            <a:endParaRPr sz="1400"/>
          </a:p>
          <a:p>
            <a:pPr marL="0" lvl="0" indent="0">
              <a:spcBef>
                <a:spcPts val="0"/>
              </a:spcBef>
              <a:spcAft>
                <a:spcPts val="0"/>
              </a:spcAft>
              <a:buNone/>
            </a:pPr>
            <a:r>
              <a:rPr lang="en" sz="1400"/>
              <a:t>The hidden units that result from the convolutional layer and the 2-layer neural network are concatenated and fed to linear layer to produce the model output</a:t>
            </a:r>
            <a:endParaRPr sz="1400"/>
          </a:p>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6" name="Shape 4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Here are our final model test R^2 results</a:t>
            </a:r>
            <a:endParaRPr sz="1400"/>
          </a:p>
          <a:p>
            <a:pPr marL="0" lvl="0" indent="0">
              <a:spcBef>
                <a:spcPts val="0"/>
              </a:spcBef>
              <a:spcAft>
                <a:spcPts val="0"/>
              </a:spcAft>
              <a:buNone/>
            </a:pPr>
            <a:r>
              <a:rPr lang="en" sz="1400"/>
              <a:t>Our baseline model that was just a simple linear regression on nearby PM2.5 performed quite well with an R^2 of 0.712</a:t>
            </a:r>
            <a:endParaRPr sz="1400"/>
          </a:p>
          <a:p>
            <a:pPr marL="0" lvl="0" indent="0">
              <a:spcBef>
                <a:spcPts val="0"/>
              </a:spcBef>
              <a:spcAft>
                <a:spcPts val="0"/>
              </a:spcAft>
              <a:buNone/>
            </a:pPr>
            <a:r>
              <a:rPr lang="en" sz="1400"/>
              <a:t>Ridge regression using all selected predictors just performed slightly better</a:t>
            </a:r>
            <a:endParaRPr sz="1400"/>
          </a:p>
          <a:p>
            <a:pPr marL="0" lvl="0" indent="0">
              <a:spcBef>
                <a:spcPts val="0"/>
              </a:spcBef>
              <a:spcAft>
                <a:spcPts val="0"/>
              </a:spcAft>
              <a:buNone/>
            </a:pPr>
            <a:r>
              <a:rPr lang="en" sz="1400"/>
              <a:t>Across individual models, random forest performed the best, just beating out extreme gradient boosting and the CNN with an R^2 of 0.78.</a:t>
            </a:r>
            <a:endParaRPr sz="1400"/>
          </a:p>
          <a:p>
            <a:pPr marL="0" lvl="0" indent="0" rtl="0">
              <a:spcBef>
                <a:spcPts val="0"/>
              </a:spcBef>
              <a:spcAft>
                <a:spcPts val="0"/>
              </a:spcAft>
              <a:buNone/>
            </a:pPr>
            <a:r>
              <a:rPr lang="en" sz="1400"/>
              <a:t>And the best result came from an ensemble of the random forest, XGBoost, and the CNN and produced an R^2 of 0.784.</a:t>
            </a:r>
            <a:endParaRPr sz="1400"/>
          </a:p>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5" name="Shape 4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 name="Shape 4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2" name="Shape 5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9" name="Shape 5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07916"/>
              </a:lnSpc>
              <a:spcBef>
                <a:spcPts val="0"/>
              </a:spcBef>
              <a:spcAft>
                <a:spcPts val="80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Shape 55"/>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6" name="Shape 56"/>
          <p:cNvGrpSpPr/>
          <p:nvPr/>
        </p:nvGrpSpPr>
        <p:grpSpPr>
          <a:xfrm>
            <a:off x="0" y="490"/>
            <a:ext cx="5153705" cy="5134399"/>
            <a:chOff x="0" y="75"/>
            <a:chExt cx="5153705" cy="5152950"/>
          </a:xfrm>
        </p:grpSpPr>
        <p:sp>
          <p:nvSpPr>
            <p:cNvPr id="57" name="Shape 57"/>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1" name="Shape 61"/>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62" name="Shape 6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63" name="Shape 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grpSp>
        <p:nvGrpSpPr>
          <p:cNvPr id="65" name="Shape 65"/>
          <p:cNvGrpSpPr/>
          <p:nvPr/>
        </p:nvGrpSpPr>
        <p:grpSpPr>
          <a:xfrm>
            <a:off x="4406400" y="0"/>
            <a:ext cx="4737600" cy="5143065"/>
            <a:chOff x="4406400" y="0"/>
            <a:chExt cx="4737600" cy="5143065"/>
          </a:xfrm>
        </p:grpSpPr>
        <p:sp>
          <p:nvSpPr>
            <p:cNvPr id="66" name="Shape 66"/>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4" name="Shape 84"/>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6"/>
        <p:cNvGrpSpPr/>
        <p:nvPr/>
      </p:nvGrpSpPr>
      <p:grpSpPr>
        <a:xfrm>
          <a:off x="0" y="0"/>
          <a:ext cx="0" cy="0"/>
          <a:chOff x="0" y="0"/>
          <a:chExt cx="0" cy="0"/>
        </a:xfrm>
      </p:grpSpPr>
      <p:grpSp>
        <p:nvGrpSpPr>
          <p:cNvPr id="87" name="Shape 87"/>
          <p:cNvGrpSpPr/>
          <p:nvPr/>
        </p:nvGrpSpPr>
        <p:grpSpPr>
          <a:xfrm>
            <a:off x="0" y="381001"/>
            <a:ext cx="1037850" cy="1016287"/>
            <a:chOff x="0" y="381001"/>
            <a:chExt cx="1037850" cy="1016287"/>
          </a:xfrm>
        </p:grpSpPr>
        <p:sp>
          <p:nvSpPr>
            <p:cNvPr id="88" name="Shape 8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0" name="Shape 9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Shape 9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2" name="Shape 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3"/>
        <p:cNvGrpSpPr/>
        <p:nvPr/>
      </p:nvGrpSpPr>
      <p:grpSpPr>
        <a:xfrm>
          <a:off x="0" y="0"/>
          <a:ext cx="0" cy="0"/>
          <a:chOff x="0" y="0"/>
          <a:chExt cx="0" cy="0"/>
        </a:xfrm>
      </p:grpSpPr>
      <p:grpSp>
        <p:nvGrpSpPr>
          <p:cNvPr id="94" name="Shape 94"/>
          <p:cNvGrpSpPr/>
          <p:nvPr/>
        </p:nvGrpSpPr>
        <p:grpSpPr>
          <a:xfrm>
            <a:off x="0" y="381001"/>
            <a:ext cx="1037850" cy="1016287"/>
            <a:chOff x="0" y="381001"/>
            <a:chExt cx="1037850" cy="1016287"/>
          </a:xfrm>
        </p:grpSpPr>
        <p:sp>
          <p:nvSpPr>
            <p:cNvPr id="95" name="Shape 9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7" name="Shape 9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Shape 9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9" name="Shape 99"/>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0" name="Shape 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grpSp>
        <p:nvGrpSpPr>
          <p:cNvPr id="102" name="Shape 102"/>
          <p:cNvGrpSpPr/>
          <p:nvPr/>
        </p:nvGrpSpPr>
        <p:grpSpPr>
          <a:xfrm>
            <a:off x="0" y="381001"/>
            <a:ext cx="1037850" cy="1016287"/>
            <a:chOff x="0" y="381001"/>
            <a:chExt cx="1037850" cy="1016287"/>
          </a:xfrm>
        </p:grpSpPr>
        <p:sp>
          <p:nvSpPr>
            <p:cNvPr id="103" name="Shape 10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5" name="Shape 10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Shape 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grpSp>
        <p:nvGrpSpPr>
          <p:cNvPr id="108" name="Shape 108"/>
          <p:cNvGrpSpPr/>
          <p:nvPr/>
        </p:nvGrpSpPr>
        <p:grpSpPr>
          <a:xfrm>
            <a:off x="0" y="381001"/>
            <a:ext cx="1037850" cy="1016287"/>
            <a:chOff x="0" y="381001"/>
            <a:chExt cx="1037850" cy="1016287"/>
          </a:xfrm>
        </p:grpSpPr>
        <p:sp>
          <p:nvSpPr>
            <p:cNvPr id="109" name="Shape 10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1" name="Shape 111"/>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Shape 11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Shape 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grpSp>
        <p:nvGrpSpPr>
          <p:cNvPr id="115" name="Shape 115"/>
          <p:cNvGrpSpPr/>
          <p:nvPr/>
        </p:nvGrpSpPr>
        <p:grpSpPr>
          <a:xfrm>
            <a:off x="4406400" y="0"/>
            <a:ext cx="4737600" cy="5143500"/>
            <a:chOff x="4406400" y="0"/>
            <a:chExt cx="4737600" cy="5143500"/>
          </a:xfrm>
        </p:grpSpPr>
        <p:sp>
          <p:nvSpPr>
            <p:cNvPr id="116" name="Shape 116"/>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4" name="Shape 134"/>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5" name="Shape 1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grpSp>
        <p:nvGrpSpPr>
          <p:cNvPr id="137" name="Shape 137"/>
          <p:cNvGrpSpPr/>
          <p:nvPr/>
        </p:nvGrpSpPr>
        <p:grpSpPr>
          <a:xfrm>
            <a:off x="0" y="381001"/>
            <a:ext cx="1037850" cy="1016287"/>
            <a:chOff x="0" y="381001"/>
            <a:chExt cx="1037850" cy="1016287"/>
          </a:xfrm>
        </p:grpSpPr>
        <p:sp>
          <p:nvSpPr>
            <p:cNvPr id="138" name="Shape 13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0" name="Shape 140"/>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1" name="Shape 141"/>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2" name="Shape 14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3" name="Shape 1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4"/>
        <p:cNvGrpSpPr/>
        <p:nvPr/>
      </p:nvGrpSpPr>
      <p:grpSpPr>
        <a:xfrm>
          <a:off x="0" y="0"/>
          <a:ext cx="0" cy="0"/>
          <a:chOff x="0" y="0"/>
          <a:chExt cx="0" cy="0"/>
        </a:xfrm>
      </p:grpSpPr>
      <p:grpSp>
        <p:nvGrpSpPr>
          <p:cNvPr id="145" name="Shape 145"/>
          <p:cNvGrpSpPr/>
          <p:nvPr/>
        </p:nvGrpSpPr>
        <p:grpSpPr>
          <a:xfrm>
            <a:off x="0" y="4128572"/>
            <a:ext cx="698925" cy="684657"/>
            <a:chOff x="0" y="3785672"/>
            <a:chExt cx="698925" cy="684657"/>
          </a:xfrm>
        </p:grpSpPr>
        <p:sp>
          <p:nvSpPr>
            <p:cNvPr id="146" name="Shape 146"/>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8" name="Shape 148"/>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49" name="Shape 1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0"/>
        <p:cNvGrpSpPr/>
        <p:nvPr/>
      </p:nvGrpSpPr>
      <p:grpSpPr>
        <a:xfrm>
          <a:off x="0" y="0"/>
          <a:ext cx="0" cy="0"/>
          <a:chOff x="0" y="0"/>
          <a:chExt cx="0" cy="0"/>
        </a:xfrm>
      </p:grpSpPr>
      <p:grpSp>
        <p:nvGrpSpPr>
          <p:cNvPr id="151" name="Shape 151"/>
          <p:cNvGrpSpPr/>
          <p:nvPr/>
        </p:nvGrpSpPr>
        <p:grpSpPr>
          <a:xfrm>
            <a:off x="4406400" y="0"/>
            <a:ext cx="4737600" cy="5143065"/>
            <a:chOff x="4406400" y="0"/>
            <a:chExt cx="4737600" cy="5143065"/>
          </a:xfrm>
        </p:grpSpPr>
        <p:sp>
          <p:nvSpPr>
            <p:cNvPr id="152" name="Shape 152"/>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0" name="Shape 170"/>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71" name="Shape 17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Shape 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3"/>
        <p:cNvGrpSpPr/>
        <p:nvPr/>
      </p:nvGrpSpPr>
      <p:grpSpPr>
        <a:xfrm>
          <a:off x="0" y="0"/>
          <a:ext cx="0" cy="0"/>
          <a:chOff x="0" y="0"/>
          <a:chExt cx="0" cy="0"/>
        </a:xfrm>
      </p:grpSpPr>
      <p:sp>
        <p:nvSpPr>
          <p:cNvPr id="174" name="Shape 1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Font typeface="Comfortaa Light"/>
              <a:buNone/>
              <a:defRPr>
                <a:latin typeface="Comfortaa Light"/>
                <a:ea typeface="Comfortaa Light"/>
                <a:cs typeface="Comfortaa Light"/>
                <a:sym typeface="Comfortaa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Font typeface="Comfortaa Light"/>
              <a:buChar char="●"/>
              <a:defRPr>
                <a:latin typeface="Comfortaa Light"/>
                <a:ea typeface="Comfortaa Light"/>
                <a:cs typeface="Comfortaa Light"/>
                <a:sym typeface="Comfortaa Light"/>
              </a:defRPr>
            </a:lvl1pPr>
            <a:lvl2pPr marL="914400" lvl="1" indent="-317500">
              <a:spcBef>
                <a:spcPts val="1600"/>
              </a:spcBef>
              <a:spcAft>
                <a:spcPts val="0"/>
              </a:spcAft>
              <a:buSzPts val="1400"/>
              <a:buFont typeface="Comfortaa Light"/>
              <a:buChar char="○"/>
              <a:defRPr>
                <a:latin typeface="Comfortaa Light"/>
                <a:ea typeface="Comfortaa Light"/>
                <a:cs typeface="Comfortaa Light"/>
                <a:sym typeface="Comfortaa Light"/>
              </a:defRPr>
            </a:lvl2pPr>
            <a:lvl3pPr marL="1371600" lvl="2" indent="-317500">
              <a:spcBef>
                <a:spcPts val="1600"/>
              </a:spcBef>
              <a:spcAft>
                <a:spcPts val="0"/>
              </a:spcAft>
              <a:buSzPts val="1400"/>
              <a:buFont typeface="Comfortaa Light"/>
              <a:buChar char="■"/>
              <a:defRPr>
                <a:latin typeface="Comfortaa Light"/>
                <a:ea typeface="Comfortaa Light"/>
                <a:cs typeface="Comfortaa Light"/>
                <a:sym typeface="Comfortaa Light"/>
              </a:defRPr>
            </a:lvl3pPr>
            <a:lvl4pPr marL="1828800" lvl="3" indent="-317500">
              <a:spcBef>
                <a:spcPts val="1600"/>
              </a:spcBef>
              <a:spcAft>
                <a:spcPts val="0"/>
              </a:spcAft>
              <a:buSzPts val="1400"/>
              <a:buFont typeface="Comfortaa Light"/>
              <a:buChar char="●"/>
              <a:defRPr>
                <a:latin typeface="Comfortaa Light"/>
                <a:ea typeface="Comfortaa Light"/>
                <a:cs typeface="Comfortaa Light"/>
                <a:sym typeface="Comfortaa Light"/>
              </a:defRPr>
            </a:lvl4pPr>
            <a:lvl5pPr marL="2286000" lvl="4" indent="-317500">
              <a:spcBef>
                <a:spcPts val="1600"/>
              </a:spcBef>
              <a:spcAft>
                <a:spcPts val="0"/>
              </a:spcAft>
              <a:buSzPts val="1400"/>
              <a:buFont typeface="Comfortaa Light"/>
              <a:buChar char="○"/>
              <a:defRPr>
                <a:latin typeface="Comfortaa Light"/>
                <a:ea typeface="Comfortaa Light"/>
                <a:cs typeface="Comfortaa Light"/>
                <a:sym typeface="Comfortaa Light"/>
              </a:defRPr>
            </a:lvl5pPr>
            <a:lvl6pPr marL="2743200" lvl="5" indent="-317500">
              <a:spcBef>
                <a:spcPts val="1600"/>
              </a:spcBef>
              <a:spcAft>
                <a:spcPts val="0"/>
              </a:spcAft>
              <a:buSzPts val="1400"/>
              <a:buFont typeface="Comfortaa Light"/>
              <a:buChar char="■"/>
              <a:defRPr>
                <a:latin typeface="Comfortaa Light"/>
                <a:ea typeface="Comfortaa Light"/>
                <a:cs typeface="Comfortaa Light"/>
                <a:sym typeface="Comfortaa Light"/>
              </a:defRPr>
            </a:lvl6pPr>
            <a:lvl7pPr marL="3200400" lvl="6" indent="-317500">
              <a:spcBef>
                <a:spcPts val="1600"/>
              </a:spcBef>
              <a:spcAft>
                <a:spcPts val="0"/>
              </a:spcAft>
              <a:buSzPts val="1400"/>
              <a:buFont typeface="Comfortaa Light"/>
              <a:buChar char="●"/>
              <a:defRPr>
                <a:latin typeface="Comfortaa Light"/>
                <a:ea typeface="Comfortaa Light"/>
                <a:cs typeface="Comfortaa Light"/>
                <a:sym typeface="Comfortaa Light"/>
              </a:defRPr>
            </a:lvl7pPr>
            <a:lvl8pPr marL="3657600" lvl="7" indent="-317500">
              <a:spcBef>
                <a:spcPts val="1600"/>
              </a:spcBef>
              <a:spcAft>
                <a:spcPts val="0"/>
              </a:spcAft>
              <a:buSzPts val="1400"/>
              <a:buFont typeface="Comfortaa Light"/>
              <a:buChar char="○"/>
              <a:defRPr>
                <a:latin typeface="Comfortaa Light"/>
                <a:ea typeface="Comfortaa Light"/>
                <a:cs typeface="Comfortaa Light"/>
                <a:sym typeface="Comfortaa Light"/>
              </a:defRPr>
            </a:lvl8pPr>
            <a:lvl9pPr marL="4114800" lvl="8" indent="-317500">
              <a:spcBef>
                <a:spcPts val="1600"/>
              </a:spcBef>
              <a:spcAft>
                <a:spcPts val="1600"/>
              </a:spcAft>
              <a:buSzPts val="1400"/>
              <a:buFont typeface="Comfortaa Light"/>
              <a:buChar char="■"/>
              <a:defRPr>
                <a:latin typeface="Comfortaa Light"/>
                <a:ea typeface="Comfortaa Light"/>
                <a:cs typeface="Comfortaa Light"/>
                <a:sym typeface="Comfortaa Light"/>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Shape 179"/>
          <p:cNvSpPr txBox="1">
            <a:spLocks noGrp="1"/>
          </p:cNvSpPr>
          <p:nvPr>
            <p:ph type="ctrTitle" idx="4294967295"/>
          </p:nvPr>
        </p:nvSpPr>
        <p:spPr>
          <a:xfrm>
            <a:off x="3882575" y="1954650"/>
            <a:ext cx="5017500" cy="1578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latin typeface="Verdana"/>
                <a:ea typeface="Verdana"/>
                <a:cs typeface="Verdana"/>
                <a:sym typeface="Verdana"/>
              </a:rPr>
              <a:t>HSPH Capstone Project</a:t>
            </a:r>
            <a:endParaRPr b="1">
              <a:latin typeface="Verdana"/>
              <a:ea typeface="Verdana"/>
              <a:cs typeface="Verdana"/>
              <a:sym typeface="Verdana"/>
            </a:endParaRPr>
          </a:p>
          <a:p>
            <a:pPr marL="0" lvl="0" indent="0" rtl="0">
              <a:spcBef>
                <a:spcPts val="0"/>
              </a:spcBef>
              <a:spcAft>
                <a:spcPts val="0"/>
              </a:spcAft>
              <a:buNone/>
            </a:pPr>
            <a:r>
              <a:rPr lang="en" b="1">
                <a:latin typeface="Verdana"/>
                <a:ea typeface="Verdana"/>
                <a:cs typeface="Verdana"/>
                <a:sym typeface="Verdana"/>
              </a:rPr>
              <a:t>Modeling Air Pollution</a:t>
            </a:r>
            <a:endParaRPr b="1">
              <a:latin typeface="Verdana"/>
              <a:ea typeface="Verdana"/>
              <a:cs typeface="Verdana"/>
              <a:sym typeface="Verdana"/>
            </a:endParaRPr>
          </a:p>
        </p:txBody>
      </p:sp>
      <p:sp>
        <p:nvSpPr>
          <p:cNvPr id="180" name="Shape 180"/>
          <p:cNvSpPr txBox="1">
            <a:spLocks noGrp="1"/>
          </p:cNvSpPr>
          <p:nvPr>
            <p:ph type="subTitle" idx="4294967295"/>
          </p:nvPr>
        </p:nvSpPr>
        <p:spPr>
          <a:xfrm>
            <a:off x="4812475" y="3129875"/>
            <a:ext cx="4011300" cy="87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latin typeface="Verdana"/>
                <a:ea typeface="Verdana"/>
                <a:cs typeface="Verdana"/>
                <a:sym typeface="Verdana"/>
              </a:rPr>
              <a:t>Members: Casey, Chris, Justin, and Keyan</a:t>
            </a:r>
            <a:endParaRPr sz="1400">
              <a:latin typeface="Verdana"/>
              <a:ea typeface="Verdana"/>
              <a:cs typeface="Verdana"/>
              <a:sym typeface="Verdana"/>
            </a:endParaRPr>
          </a:p>
          <a:p>
            <a:pPr marL="0" lvl="0" indent="0" rtl="0">
              <a:spcBef>
                <a:spcPts val="1600"/>
              </a:spcBef>
              <a:spcAft>
                <a:spcPts val="0"/>
              </a:spcAft>
              <a:buNone/>
            </a:pPr>
            <a:r>
              <a:rPr lang="en" sz="1400">
                <a:latin typeface="Verdana"/>
                <a:ea typeface="Verdana"/>
                <a:cs typeface="Verdana"/>
                <a:sym typeface="Verdana"/>
              </a:rPr>
              <a:t>TF: David Sondak</a:t>
            </a:r>
            <a:endParaRPr sz="1400">
              <a:latin typeface="Verdana"/>
              <a:ea typeface="Verdana"/>
              <a:cs typeface="Verdana"/>
              <a:sym typeface="Verdana"/>
            </a:endParaRPr>
          </a:p>
          <a:p>
            <a:pPr marL="0" lvl="0" indent="0" rtl="0">
              <a:spcBef>
                <a:spcPts val="1600"/>
              </a:spcBef>
              <a:spcAft>
                <a:spcPts val="16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Temporal Interpolation</a:t>
            </a:r>
            <a:endParaRPr>
              <a:latin typeface="Verdana"/>
              <a:ea typeface="Verdana"/>
              <a:cs typeface="Verdana"/>
              <a:sym typeface="Verdana"/>
            </a:endParaRPr>
          </a:p>
        </p:txBody>
      </p:sp>
      <p:pic>
        <p:nvPicPr>
          <p:cNvPr id="276" name="Shape 276"/>
          <p:cNvPicPr preferRelativeResize="0"/>
          <p:nvPr/>
        </p:nvPicPr>
        <p:blipFill>
          <a:blip r:embed="rId3">
            <a:alphaModFix/>
          </a:blip>
          <a:stretch>
            <a:fillRect/>
          </a:stretch>
        </p:blipFill>
        <p:spPr>
          <a:xfrm>
            <a:off x="1183650" y="1119925"/>
            <a:ext cx="6496050" cy="3543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277325" y="2059075"/>
            <a:ext cx="4311600" cy="22986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a:latin typeface="Verdana"/>
                <a:ea typeface="Verdana"/>
                <a:cs typeface="Verdana"/>
                <a:sym typeface="Verdana"/>
              </a:rPr>
              <a:t>Data, Preprocessing, &amp; EDA </a:t>
            </a:r>
            <a:endParaRPr>
              <a:latin typeface="Verdana"/>
              <a:ea typeface="Verdana"/>
              <a:cs typeface="Verdana"/>
              <a:sym typeface="Verdana"/>
            </a:endParaRPr>
          </a:p>
        </p:txBody>
      </p:sp>
      <p:sp>
        <p:nvSpPr>
          <p:cNvPr id="282" name="Shape 282"/>
          <p:cNvSpPr txBox="1">
            <a:spLocks noGrp="1"/>
          </p:cNvSpPr>
          <p:nvPr>
            <p:ph type="body" idx="2"/>
          </p:nvPr>
        </p:nvSpPr>
        <p:spPr>
          <a:xfrm>
            <a:off x="4953525" y="9343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latin typeface="Verdana"/>
                <a:ea typeface="Verdana"/>
                <a:cs typeface="Verdana"/>
                <a:sym typeface="Verdana"/>
              </a:rPr>
              <a:t>Exploratory Data Analysis</a:t>
            </a:r>
            <a:endParaRPr>
              <a:latin typeface="Verdana"/>
              <a:ea typeface="Verdana"/>
              <a:cs typeface="Verdana"/>
              <a:sym typeface="Verdana"/>
            </a:endParaRPr>
          </a:p>
          <a:p>
            <a:pPr marL="0" lvl="0" indent="0">
              <a:spcBef>
                <a:spcPts val="1600"/>
              </a:spcBef>
              <a:spcAft>
                <a:spcPts val="0"/>
              </a:spcAft>
              <a:buNone/>
            </a:pPr>
            <a:r>
              <a:rPr lang="en">
                <a:latin typeface="Verdana"/>
                <a:ea typeface="Verdana"/>
                <a:cs typeface="Verdana"/>
                <a:sym typeface="Verdana"/>
              </a:rPr>
              <a:t>Feature Correlations</a:t>
            </a:r>
            <a:endParaRPr>
              <a:latin typeface="Verdana"/>
              <a:ea typeface="Verdana"/>
              <a:cs typeface="Verdana"/>
              <a:sym typeface="Verdana"/>
            </a:endParaRPr>
          </a:p>
          <a:p>
            <a:pPr marL="0" lvl="0" indent="0">
              <a:spcBef>
                <a:spcPts val="1600"/>
              </a:spcBef>
              <a:spcAft>
                <a:spcPts val="0"/>
              </a:spcAft>
              <a:buNone/>
            </a:pPr>
            <a:r>
              <a:rPr lang="en">
                <a:latin typeface="Verdana"/>
                <a:ea typeface="Verdana"/>
                <a:cs typeface="Verdana"/>
                <a:sym typeface="Verdana"/>
              </a:rPr>
              <a:t>Missing Data</a:t>
            </a:r>
            <a:endParaRPr>
              <a:latin typeface="Verdana"/>
              <a:ea typeface="Verdana"/>
              <a:cs typeface="Verdana"/>
              <a:sym typeface="Verdana"/>
            </a:endParaRPr>
          </a:p>
          <a:p>
            <a:pPr marL="0" lvl="0" indent="0">
              <a:spcBef>
                <a:spcPts val="1600"/>
              </a:spcBef>
              <a:spcAft>
                <a:spcPts val="1600"/>
              </a:spcAft>
              <a:buNone/>
            </a:pPr>
            <a:endParaRPr>
              <a:latin typeface="Comfortaa"/>
              <a:ea typeface="Comfortaa"/>
              <a:cs typeface="Comfortaa"/>
              <a:sym typeface="Comfortaa"/>
            </a:endParaRPr>
          </a:p>
        </p:txBody>
      </p:sp>
      <p:pic>
        <p:nvPicPr>
          <p:cNvPr id="283" name="Shape 283"/>
          <p:cNvPicPr preferRelativeResize="0"/>
          <p:nvPr/>
        </p:nvPicPr>
        <p:blipFill>
          <a:blip r:embed="rId3">
            <a:alphaModFix/>
          </a:blip>
          <a:stretch>
            <a:fillRect/>
          </a:stretch>
        </p:blipFill>
        <p:spPr>
          <a:xfrm flipH="1">
            <a:off x="0" y="76200"/>
            <a:ext cx="3219301" cy="2012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7"/>
        <p:cNvGrpSpPr/>
        <p:nvPr/>
      </p:nvGrpSpPr>
      <p:grpSpPr>
        <a:xfrm>
          <a:off x="0" y="0"/>
          <a:ext cx="0" cy="0"/>
          <a:chOff x="0" y="0"/>
          <a:chExt cx="0" cy="0"/>
        </a:xfrm>
      </p:grpSpPr>
      <p:sp>
        <p:nvSpPr>
          <p:cNvPr id="288" name="Shape 288"/>
          <p:cNvSpPr/>
          <p:nvPr/>
        </p:nvSpPr>
        <p:spPr>
          <a:xfrm>
            <a:off x="3775225" y="762375"/>
            <a:ext cx="1767900" cy="6891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Comfortaa Light"/>
              <a:ea typeface="Comfortaa Light"/>
              <a:cs typeface="Comfortaa Light"/>
              <a:sym typeface="Comfortaa Light"/>
            </a:endParaRPr>
          </a:p>
        </p:txBody>
      </p:sp>
      <p:sp>
        <p:nvSpPr>
          <p:cNvPr id="289" name="Shape 289"/>
          <p:cNvSpPr txBox="1"/>
          <p:nvPr/>
        </p:nvSpPr>
        <p:spPr>
          <a:xfrm>
            <a:off x="795225" y="1108600"/>
            <a:ext cx="2686500" cy="828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400">
                <a:latin typeface="Verdana"/>
                <a:ea typeface="Verdana"/>
                <a:cs typeface="Verdana"/>
                <a:sym typeface="Verdana"/>
              </a:rPr>
              <a:t>Sensor Data</a:t>
            </a:r>
            <a:endParaRPr sz="2400">
              <a:latin typeface="Verdana"/>
              <a:ea typeface="Verdana"/>
              <a:cs typeface="Verdana"/>
              <a:sym typeface="Verdana"/>
            </a:endParaRPr>
          </a:p>
          <a:p>
            <a:pPr marL="0" lvl="0" indent="0" algn="ctr">
              <a:spcBef>
                <a:spcPts val="0"/>
              </a:spcBef>
              <a:spcAft>
                <a:spcPts val="0"/>
              </a:spcAft>
              <a:buNone/>
            </a:pPr>
            <a:r>
              <a:rPr lang="en" sz="1800">
                <a:latin typeface="Verdana"/>
                <a:ea typeface="Verdana"/>
                <a:cs typeface="Verdana"/>
                <a:sym typeface="Verdana"/>
              </a:rPr>
              <a:t>(Response)</a:t>
            </a:r>
            <a:endParaRPr sz="1800">
              <a:latin typeface="Verdana"/>
              <a:ea typeface="Verdana"/>
              <a:cs typeface="Verdana"/>
              <a:sym typeface="Verdana"/>
            </a:endParaRPr>
          </a:p>
        </p:txBody>
      </p:sp>
      <p:sp>
        <p:nvSpPr>
          <p:cNvPr id="290" name="Shape 290"/>
          <p:cNvSpPr txBox="1"/>
          <p:nvPr/>
        </p:nvSpPr>
        <p:spPr>
          <a:xfrm>
            <a:off x="5740700" y="1108600"/>
            <a:ext cx="26865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Verdana"/>
                <a:ea typeface="Verdana"/>
                <a:cs typeface="Verdana"/>
                <a:sym typeface="Verdana"/>
              </a:rPr>
              <a:t>Satellite Data</a:t>
            </a:r>
            <a:endParaRPr sz="2400">
              <a:latin typeface="Verdana"/>
              <a:ea typeface="Verdana"/>
              <a:cs typeface="Verdana"/>
              <a:sym typeface="Verdana"/>
            </a:endParaRPr>
          </a:p>
          <a:p>
            <a:pPr marL="0" lvl="0" indent="0" algn="ctr" rtl="0">
              <a:spcBef>
                <a:spcPts val="0"/>
              </a:spcBef>
              <a:spcAft>
                <a:spcPts val="0"/>
              </a:spcAft>
              <a:buNone/>
            </a:pPr>
            <a:r>
              <a:rPr lang="en" sz="1800">
                <a:latin typeface="Verdana"/>
                <a:ea typeface="Verdana"/>
                <a:cs typeface="Verdana"/>
                <a:sym typeface="Verdana"/>
              </a:rPr>
              <a:t>(Predictors)</a:t>
            </a:r>
            <a:endParaRPr sz="1800">
              <a:latin typeface="Verdana"/>
              <a:ea typeface="Verdana"/>
              <a:cs typeface="Verdana"/>
              <a:sym typeface="Verdana"/>
            </a:endParaRPr>
          </a:p>
        </p:txBody>
      </p:sp>
      <p:pic>
        <p:nvPicPr>
          <p:cNvPr id="291" name="Shape 291"/>
          <p:cNvPicPr preferRelativeResize="0"/>
          <p:nvPr/>
        </p:nvPicPr>
        <p:blipFill>
          <a:blip r:embed="rId3">
            <a:alphaModFix/>
          </a:blip>
          <a:stretch>
            <a:fillRect/>
          </a:stretch>
        </p:blipFill>
        <p:spPr>
          <a:xfrm>
            <a:off x="795225" y="1937500"/>
            <a:ext cx="2584875" cy="1472875"/>
          </a:xfrm>
          <a:prstGeom prst="rect">
            <a:avLst/>
          </a:prstGeom>
          <a:noFill/>
          <a:ln>
            <a:noFill/>
          </a:ln>
        </p:spPr>
      </p:pic>
      <p:sp>
        <p:nvSpPr>
          <p:cNvPr id="292" name="Shape 292"/>
          <p:cNvSpPr txBox="1"/>
          <p:nvPr/>
        </p:nvSpPr>
        <p:spPr>
          <a:xfrm>
            <a:off x="496776" y="3575397"/>
            <a:ext cx="4005000" cy="15681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Verdana"/>
              <a:buChar char="●"/>
            </a:pPr>
            <a:r>
              <a:rPr lang="en">
                <a:latin typeface="Verdana"/>
                <a:ea typeface="Verdana"/>
                <a:cs typeface="Verdana"/>
                <a:sym typeface="Verdana"/>
              </a:rPr>
              <a:t>13M PM</a:t>
            </a:r>
            <a:r>
              <a:rPr lang="en" baseline="-25000">
                <a:latin typeface="Verdana"/>
                <a:ea typeface="Verdana"/>
                <a:cs typeface="Verdana"/>
                <a:sym typeface="Verdana"/>
              </a:rPr>
              <a:t>2.5</a:t>
            </a:r>
            <a:r>
              <a:rPr lang="en">
                <a:latin typeface="Verdana"/>
                <a:ea typeface="Verdana"/>
                <a:cs typeface="Verdana"/>
                <a:sym typeface="Verdana"/>
              </a:rPr>
              <a:t> Sensor-Days </a:t>
            </a:r>
            <a:endParaRPr>
              <a:latin typeface="Verdana"/>
              <a:ea typeface="Verdana"/>
              <a:cs typeface="Verdana"/>
              <a:sym typeface="Verdana"/>
            </a:endParaRPr>
          </a:p>
          <a:p>
            <a:pPr marL="0" lvl="0" indent="0" rtl="0">
              <a:spcBef>
                <a:spcPts val="0"/>
              </a:spcBef>
              <a:spcAft>
                <a:spcPts val="0"/>
              </a:spcAft>
              <a:buNone/>
            </a:pPr>
            <a:endParaRPr>
              <a:latin typeface="Verdana"/>
              <a:ea typeface="Verdana"/>
              <a:cs typeface="Verdana"/>
              <a:sym typeface="Verdana"/>
            </a:endParaRPr>
          </a:p>
          <a:p>
            <a:pPr marL="457200" lvl="0" indent="-317500" rtl="0">
              <a:spcBef>
                <a:spcPts val="0"/>
              </a:spcBef>
              <a:spcAft>
                <a:spcPts val="0"/>
              </a:spcAft>
              <a:buSzPts val="1400"/>
              <a:buFont typeface="Verdana"/>
              <a:buChar char="●"/>
            </a:pPr>
            <a:r>
              <a:rPr lang="en">
                <a:solidFill>
                  <a:schemeClr val="dk1"/>
                </a:solidFill>
                <a:latin typeface="Verdana"/>
                <a:ea typeface="Verdana"/>
                <a:cs typeface="Verdana"/>
                <a:sym typeface="Verdana"/>
              </a:rPr>
              <a:t>~75% sensor-days missing</a:t>
            </a:r>
            <a:endParaRPr>
              <a:latin typeface="Verdana"/>
              <a:ea typeface="Verdana"/>
              <a:cs typeface="Verdana"/>
              <a:sym typeface="Verdana"/>
            </a:endParaRPr>
          </a:p>
          <a:p>
            <a:pPr marL="914400" lvl="1" indent="-317500" rtl="0">
              <a:spcBef>
                <a:spcPts val="0"/>
              </a:spcBef>
              <a:spcAft>
                <a:spcPts val="0"/>
              </a:spcAft>
              <a:buSzPts val="1400"/>
              <a:buFont typeface="Verdana"/>
              <a:buChar char="○"/>
            </a:pPr>
            <a:r>
              <a:rPr lang="en">
                <a:latin typeface="Verdana"/>
                <a:ea typeface="Verdana"/>
                <a:cs typeface="Verdana"/>
                <a:sym typeface="Verdana"/>
              </a:rPr>
              <a:t>Defunded sites (costly)</a:t>
            </a:r>
            <a:endParaRPr>
              <a:latin typeface="Verdana"/>
              <a:ea typeface="Verdana"/>
              <a:cs typeface="Verdana"/>
              <a:sym typeface="Verdana"/>
            </a:endParaRPr>
          </a:p>
        </p:txBody>
      </p:sp>
      <p:pic>
        <p:nvPicPr>
          <p:cNvPr id="293" name="Shape 293"/>
          <p:cNvPicPr preferRelativeResize="0"/>
          <p:nvPr/>
        </p:nvPicPr>
        <p:blipFill rotWithShape="1">
          <a:blip r:embed="rId4">
            <a:alphaModFix/>
          </a:blip>
          <a:srcRect l="14133"/>
          <a:stretch/>
        </p:blipFill>
        <p:spPr>
          <a:xfrm rot="5400000">
            <a:off x="6350575" y="1603550"/>
            <a:ext cx="1466750" cy="2230150"/>
          </a:xfrm>
          <a:prstGeom prst="rect">
            <a:avLst/>
          </a:prstGeom>
          <a:noFill/>
          <a:ln>
            <a:noFill/>
          </a:ln>
        </p:spPr>
      </p:pic>
      <p:sp>
        <p:nvSpPr>
          <p:cNvPr id="294" name="Shape 294"/>
          <p:cNvSpPr txBox="1"/>
          <p:nvPr/>
        </p:nvSpPr>
        <p:spPr>
          <a:xfrm>
            <a:off x="5366625" y="3575397"/>
            <a:ext cx="4005000" cy="15681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Verdana"/>
              <a:buChar char="●"/>
            </a:pPr>
            <a:r>
              <a:rPr lang="en">
                <a:latin typeface="Verdana"/>
                <a:ea typeface="Verdana"/>
                <a:cs typeface="Verdana"/>
                <a:sym typeface="Verdana"/>
              </a:rPr>
              <a:t>115 measurements/day/site</a:t>
            </a:r>
            <a:br>
              <a:rPr lang="en">
                <a:latin typeface="Verdana"/>
                <a:ea typeface="Verdana"/>
                <a:cs typeface="Verdana"/>
                <a:sym typeface="Verdana"/>
              </a:rPr>
            </a:br>
            <a:endParaRPr>
              <a:latin typeface="Verdana"/>
              <a:ea typeface="Verdana"/>
              <a:cs typeface="Verdana"/>
              <a:sym typeface="Verdana"/>
            </a:endParaRPr>
          </a:p>
          <a:p>
            <a:pPr marL="457200" lvl="0" indent="-317500" rtl="0">
              <a:spcBef>
                <a:spcPts val="0"/>
              </a:spcBef>
              <a:spcAft>
                <a:spcPts val="0"/>
              </a:spcAft>
              <a:buSzPts val="1400"/>
              <a:buFont typeface="Verdana"/>
              <a:buChar char="●"/>
            </a:pPr>
            <a:r>
              <a:rPr lang="en">
                <a:latin typeface="Verdana"/>
                <a:ea typeface="Verdana"/>
                <a:cs typeface="Verdana"/>
                <a:sym typeface="Verdana"/>
              </a:rPr>
              <a:t>Also severe missingness</a:t>
            </a:r>
            <a:endParaRPr>
              <a:latin typeface="Verdana"/>
              <a:ea typeface="Verdana"/>
              <a:cs typeface="Verdana"/>
              <a:sym typeface="Verdana"/>
            </a:endParaRPr>
          </a:p>
          <a:p>
            <a:pPr marL="914400" marR="0" lvl="1" indent="-317500" algn="l" rtl="0">
              <a:lnSpc>
                <a:spcPct val="100000"/>
              </a:lnSpc>
              <a:spcBef>
                <a:spcPts val="0"/>
              </a:spcBef>
              <a:spcAft>
                <a:spcPts val="0"/>
              </a:spcAft>
              <a:buClr>
                <a:srgbClr val="000000"/>
              </a:buClr>
              <a:buSzPts val="1400"/>
              <a:buFont typeface="Verdana"/>
              <a:buChar char="○"/>
            </a:pPr>
            <a:r>
              <a:rPr lang="en">
                <a:latin typeface="Verdana"/>
                <a:ea typeface="Verdana"/>
                <a:cs typeface="Verdana"/>
                <a:sym typeface="Verdana"/>
              </a:rPr>
              <a:t>Cloud cover </a:t>
            </a:r>
            <a:endParaRPr>
              <a:latin typeface="Verdana"/>
              <a:ea typeface="Verdana"/>
              <a:cs typeface="Verdana"/>
              <a:sym typeface="Verdana"/>
            </a:endParaRPr>
          </a:p>
          <a:p>
            <a:pPr marL="914400" lvl="1" indent="-317500" rtl="0">
              <a:spcBef>
                <a:spcPts val="0"/>
              </a:spcBef>
              <a:spcAft>
                <a:spcPts val="0"/>
              </a:spcAft>
              <a:buSzPts val="1400"/>
              <a:buFont typeface="Verdana"/>
              <a:buChar char="○"/>
            </a:pPr>
            <a:r>
              <a:rPr lang="en">
                <a:latin typeface="Verdana"/>
                <a:ea typeface="Verdana"/>
                <a:cs typeface="Verdana"/>
                <a:sym typeface="Verdana"/>
              </a:rPr>
              <a:t>Snow reflection </a:t>
            </a:r>
            <a:endParaRPr>
              <a:latin typeface="Verdana"/>
              <a:ea typeface="Verdana"/>
              <a:cs typeface="Verdana"/>
              <a:sym typeface="Verdana"/>
            </a:endParaRPr>
          </a:p>
          <a:p>
            <a:pPr marL="0" lvl="0" indent="0" rtl="0">
              <a:spcBef>
                <a:spcPts val="0"/>
              </a:spcBef>
              <a:spcAft>
                <a:spcPts val="0"/>
              </a:spcAft>
              <a:buNone/>
            </a:pPr>
            <a:endParaRPr>
              <a:latin typeface="Comfortaa Light"/>
              <a:ea typeface="Comfortaa Light"/>
              <a:cs typeface="Comfortaa Light"/>
              <a:sym typeface="Comfortaa Light"/>
            </a:endParaRPr>
          </a:p>
        </p:txBody>
      </p:sp>
      <p:sp>
        <p:nvSpPr>
          <p:cNvPr id="295" name="Shape 295"/>
          <p:cNvSpPr txBox="1"/>
          <p:nvPr/>
        </p:nvSpPr>
        <p:spPr>
          <a:xfrm>
            <a:off x="3678663" y="762363"/>
            <a:ext cx="2017500" cy="10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Verdana"/>
                <a:ea typeface="Verdana"/>
                <a:cs typeface="Verdana"/>
                <a:sym typeface="Verdana"/>
              </a:rPr>
              <a:t>16yrs </a:t>
            </a:r>
            <a:endParaRPr>
              <a:latin typeface="Verdana"/>
              <a:ea typeface="Verdana"/>
              <a:cs typeface="Verdana"/>
              <a:sym typeface="Verdana"/>
            </a:endParaRPr>
          </a:p>
          <a:p>
            <a:pPr marL="0" lvl="0" indent="0" algn="ctr" rtl="0">
              <a:spcBef>
                <a:spcPts val="0"/>
              </a:spcBef>
              <a:spcAft>
                <a:spcPts val="0"/>
              </a:spcAft>
              <a:buNone/>
            </a:pPr>
            <a:r>
              <a:rPr lang="en">
                <a:latin typeface="Verdana"/>
                <a:ea typeface="Verdana"/>
                <a:cs typeface="Verdana"/>
                <a:sym typeface="Verdana"/>
              </a:rPr>
              <a:t>2156  Sites</a:t>
            </a:r>
            <a:endParaRPr>
              <a:latin typeface="Verdana"/>
              <a:ea typeface="Verdana"/>
              <a:cs typeface="Verdana"/>
              <a:sym typeface="Verdana"/>
            </a:endParaRPr>
          </a:p>
        </p:txBody>
      </p:sp>
      <p:sp>
        <p:nvSpPr>
          <p:cNvPr id="296" name="Shape 2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Given Data</a:t>
            </a:r>
            <a:endParaRPr>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Shape 301"/>
          <p:cNvSpPr txBox="1"/>
          <p:nvPr/>
        </p:nvSpPr>
        <p:spPr>
          <a:xfrm>
            <a:off x="795225" y="1108600"/>
            <a:ext cx="26865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Verdana"/>
                <a:ea typeface="Verdana"/>
                <a:cs typeface="Verdana"/>
                <a:sym typeface="Verdana"/>
              </a:rPr>
              <a:t>Census Data</a:t>
            </a:r>
            <a:endParaRPr sz="2400">
              <a:latin typeface="Verdana"/>
              <a:ea typeface="Verdana"/>
              <a:cs typeface="Verdana"/>
              <a:sym typeface="Verdana"/>
            </a:endParaRPr>
          </a:p>
          <a:p>
            <a:pPr marL="0" lvl="0" indent="0" algn="ctr" rtl="0">
              <a:spcBef>
                <a:spcPts val="0"/>
              </a:spcBef>
              <a:spcAft>
                <a:spcPts val="0"/>
              </a:spcAft>
              <a:buNone/>
            </a:pPr>
            <a:endParaRPr sz="1800">
              <a:latin typeface="Verdana"/>
              <a:ea typeface="Verdana"/>
              <a:cs typeface="Verdana"/>
              <a:sym typeface="Verdana"/>
            </a:endParaRPr>
          </a:p>
        </p:txBody>
      </p:sp>
      <p:sp>
        <p:nvSpPr>
          <p:cNvPr id="302" name="Shape 302"/>
          <p:cNvSpPr txBox="1"/>
          <p:nvPr/>
        </p:nvSpPr>
        <p:spPr>
          <a:xfrm>
            <a:off x="5010600" y="1108600"/>
            <a:ext cx="3416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Verdana"/>
                <a:ea typeface="Verdana"/>
                <a:cs typeface="Verdana"/>
                <a:sym typeface="Verdana"/>
              </a:rPr>
              <a:t>Engineered Features </a:t>
            </a:r>
            <a:endParaRPr sz="2400">
              <a:latin typeface="Verdana"/>
              <a:ea typeface="Verdana"/>
              <a:cs typeface="Verdana"/>
              <a:sym typeface="Verdana"/>
            </a:endParaRPr>
          </a:p>
          <a:p>
            <a:pPr marL="0" lvl="0" indent="0" algn="ctr" rtl="0">
              <a:spcBef>
                <a:spcPts val="0"/>
              </a:spcBef>
              <a:spcAft>
                <a:spcPts val="0"/>
              </a:spcAft>
              <a:buNone/>
            </a:pPr>
            <a:endParaRPr sz="1800">
              <a:latin typeface="Verdana"/>
              <a:ea typeface="Verdana"/>
              <a:cs typeface="Verdana"/>
              <a:sym typeface="Verdana"/>
            </a:endParaRPr>
          </a:p>
        </p:txBody>
      </p:sp>
      <p:sp>
        <p:nvSpPr>
          <p:cNvPr id="303" name="Shape 303"/>
          <p:cNvSpPr txBox="1"/>
          <p:nvPr/>
        </p:nvSpPr>
        <p:spPr>
          <a:xfrm>
            <a:off x="496776" y="3575397"/>
            <a:ext cx="4005000" cy="15681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SzPts val="1400"/>
              <a:buFont typeface="Verdana"/>
              <a:buChar char="●"/>
            </a:pPr>
            <a:r>
              <a:rPr lang="en">
                <a:latin typeface="Verdana"/>
                <a:ea typeface="Verdana"/>
                <a:cs typeface="Verdana"/>
                <a:sym typeface="Verdana"/>
              </a:rPr>
              <a:t>Population Density  </a:t>
            </a:r>
            <a:endParaRPr>
              <a:latin typeface="Verdana"/>
              <a:ea typeface="Verdana"/>
              <a:cs typeface="Verdana"/>
              <a:sym typeface="Verdana"/>
            </a:endParaRPr>
          </a:p>
          <a:p>
            <a:pPr marL="0" lvl="0" indent="0" rtl="0">
              <a:spcBef>
                <a:spcPts val="0"/>
              </a:spcBef>
              <a:spcAft>
                <a:spcPts val="0"/>
              </a:spcAft>
              <a:buNone/>
            </a:pPr>
            <a:endParaRPr>
              <a:latin typeface="Verdana"/>
              <a:ea typeface="Verdana"/>
              <a:cs typeface="Verdana"/>
              <a:sym typeface="Verdana"/>
            </a:endParaRPr>
          </a:p>
          <a:p>
            <a:pPr marL="457200" marR="0" lvl="0" indent="-317500" algn="l" rtl="0">
              <a:lnSpc>
                <a:spcPct val="100000"/>
              </a:lnSpc>
              <a:spcBef>
                <a:spcPts val="0"/>
              </a:spcBef>
              <a:spcAft>
                <a:spcPts val="0"/>
              </a:spcAft>
              <a:buClr>
                <a:srgbClr val="000000"/>
              </a:buClr>
              <a:buSzPts val="1400"/>
              <a:buFont typeface="Verdana"/>
              <a:buChar char="●"/>
            </a:pPr>
            <a:r>
              <a:rPr lang="en">
                <a:solidFill>
                  <a:schemeClr val="dk1"/>
                </a:solidFill>
                <a:latin typeface="Verdana"/>
                <a:ea typeface="Verdana"/>
                <a:cs typeface="Verdana"/>
                <a:sym typeface="Verdana"/>
              </a:rPr>
              <a:t>Income distribution </a:t>
            </a:r>
            <a:endParaRPr>
              <a:solidFill>
                <a:schemeClr val="dk1"/>
              </a:solidFill>
              <a:latin typeface="Verdana"/>
              <a:ea typeface="Verdana"/>
              <a:cs typeface="Verdana"/>
              <a:sym typeface="Verdana"/>
            </a:endParaRPr>
          </a:p>
          <a:p>
            <a:pPr marL="0" marR="0" lvl="0" indent="0" algn="l" rtl="0">
              <a:lnSpc>
                <a:spcPct val="100000"/>
              </a:lnSpc>
              <a:spcBef>
                <a:spcPts val="0"/>
              </a:spcBef>
              <a:spcAft>
                <a:spcPts val="0"/>
              </a:spcAft>
              <a:buNone/>
            </a:pPr>
            <a:endParaRPr>
              <a:solidFill>
                <a:schemeClr val="dk1"/>
              </a:solidFill>
              <a:latin typeface="Verdana"/>
              <a:ea typeface="Verdana"/>
              <a:cs typeface="Verdana"/>
              <a:sym typeface="Verdana"/>
            </a:endParaRPr>
          </a:p>
          <a:p>
            <a:pPr marL="457200" marR="0" lvl="0" indent="-317500" algn="l" rtl="0">
              <a:lnSpc>
                <a:spcPct val="100000"/>
              </a:lnSpc>
              <a:spcBef>
                <a:spcPts val="0"/>
              </a:spcBef>
              <a:spcAft>
                <a:spcPts val="0"/>
              </a:spcAft>
              <a:buClr>
                <a:schemeClr val="dk1"/>
              </a:buClr>
              <a:buSzPts val="1400"/>
              <a:buFont typeface="Verdana"/>
              <a:buChar char="●"/>
            </a:pPr>
            <a:r>
              <a:rPr lang="en">
                <a:solidFill>
                  <a:schemeClr val="dk1"/>
                </a:solidFill>
                <a:latin typeface="Verdana"/>
                <a:ea typeface="Verdana"/>
                <a:cs typeface="Verdana"/>
                <a:sym typeface="Verdana"/>
              </a:rPr>
              <a:t>Education</a:t>
            </a:r>
            <a:endParaRPr>
              <a:solidFill>
                <a:schemeClr val="dk1"/>
              </a:solidFill>
              <a:latin typeface="Verdana"/>
              <a:ea typeface="Verdana"/>
              <a:cs typeface="Verdana"/>
              <a:sym typeface="Verdana"/>
            </a:endParaRPr>
          </a:p>
        </p:txBody>
      </p:sp>
      <p:sp>
        <p:nvSpPr>
          <p:cNvPr id="304" name="Shape 304"/>
          <p:cNvSpPr txBox="1"/>
          <p:nvPr/>
        </p:nvSpPr>
        <p:spPr>
          <a:xfrm>
            <a:off x="5366625" y="3575397"/>
            <a:ext cx="4005000" cy="1568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Verdana"/>
              <a:buChar char="●"/>
            </a:pPr>
            <a:r>
              <a:rPr lang="en">
                <a:latin typeface="Verdana"/>
                <a:ea typeface="Verdana"/>
                <a:cs typeface="Verdana"/>
                <a:sym typeface="Verdana"/>
              </a:rPr>
              <a:t>Nearby PM</a:t>
            </a:r>
            <a:r>
              <a:rPr lang="en" baseline="-25000">
                <a:latin typeface="Verdana"/>
                <a:ea typeface="Verdana"/>
                <a:cs typeface="Verdana"/>
                <a:sym typeface="Verdana"/>
              </a:rPr>
              <a:t>2.5</a:t>
            </a:r>
            <a:r>
              <a:rPr lang="en">
                <a:latin typeface="Verdana"/>
                <a:ea typeface="Verdana"/>
                <a:cs typeface="Verdana"/>
                <a:sym typeface="Verdana"/>
              </a:rPr>
              <a:t> lead </a:t>
            </a:r>
            <a:endParaRPr>
              <a:latin typeface="Verdana"/>
              <a:ea typeface="Verdana"/>
              <a:cs typeface="Verdana"/>
              <a:sym typeface="Verdana"/>
            </a:endParaRPr>
          </a:p>
          <a:p>
            <a:pPr marL="0" marR="0" lvl="0" indent="0" algn="l" rtl="0">
              <a:lnSpc>
                <a:spcPct val="100000"/>
              </a:lnSpc>
              <a:spcBef>
                <a:spcPts val="0"/>
              </a:spcBef>
              <a:spcAft>
                <a:spcPts val="0"/>
              </a:spcAft>
              <a:buNone/>
            </a:pPr>
            <a:endParaRPr>
              <a:latin typeface="Verdana"/>
              <a:ea typeface="Verdana"/>
              <a:cs typeface="Verdana"/>
              <a:sym typeface="Verdana"/>
            </a:endParaRPr>
          </a:p>
          <a:p>
            <a:pPr marL="457200" marR="0" lvl="0" indent="-317500" algn="l" rtl="0">
              <a:lnSpc>
                <a:spcPct val="100000"/>
              </a:lnSpc>
              <a:spcBef>
                <a:spcPts val="0"/>
              </a:spcBef>
              <a:spcAft>
                <a:spcPts val="0"/>
              </a:spcAft>
              <a:buSzPts val="1400"/>
              <a:buFont typeface="Verdana"/>
              <a:buChar char="●"/>
            </a:pPr>
            <a:r>
              <a:rPr lang="en">
                <a:latin typeface="Verdana"/>
                <a:ea typeface="Verdana"/>
                <a:cs typeface="Verdana"/>
                <a:sym typeface="Verdana"/>
              </a:rPr>
              <a:t>Periodic time domain features </a:t>
            </a:r>
            <a:endParaRPr>
              <a:latin typeface="Verdana"/>
              <a:ea typeface="Verdana"/>
              <a:cs typeface="Verdana"/>
              <a:sym typeface="Verdana"/>
            </a:endParaRPr>
          </a:p>
          <a:p>
            <a:pPr marL="0" marR="0" lvl="0" indent="0" algn="l" rtl="0">
              <a:lnSpc>
                <a:spcPct val="100000"/>
              </a:lnSpc>
              <a:spcBef>
                <a:spcPts val="0"/>
              </a:spcBef>
              <a:spcAft>
                <a:spcPts val="0"/>
              </a:spcAft>
              <a:buNone/>
            </a:pPr>
            <a:endParaRPr>
              <a:latin typeface="Verdana"/>
              <a:ea typeface="Verdana"/>
              <a:cs typeface="Verdana"/>
              <a:sym typeface="Verdana"/>
            </a:endParaRPr>
          </a:p>
          <a:p>
            <a:pPr marL="0" marR="0" lvl="0" indent="0" algn="l" rtl="0">
              <a:lnSpc>
                <a:spcPct val="100000"/>
              </a:lnSpc>
              <a:spcBef>
                <a:spcPts val="0"/>
              </a:spcBef>
              <a:spcAft>
                <a:spcPts val="0"/>
              </a:spcAft>
              <a:buNone/>
            </a:pPr>
            <a:endParaRPr>
              <a:latin typeface="Verdana"/>
              <a:ea typeface="Verdana"/>
              <a:cs typeface="Verdana"/>
              <a:sym typeface="Verdana"/>
            </a:endParaRPr>
          </a:p>
          <a:p>
            <a:pPr marL="0" lvl="0" indent="0" rtl="0">
              <a:spcBef>
                <a:spcPts val="0"/>
              </a:spcBef>
              <a:spcAft>
                <a:spcPts val="0"/>
              </a:spcAft>
              <a:buNone/>
            </a:pPr>
            <a:endParaRPr>
              <a:latin typeface="Comfortaa Light"/>
              <a:ea typeface="Comfortaa Light"/>
              <a:cs typeface="Comfortaa Light"/>
              <a:sym typeface="Comfortaa Light"/>
            </a:endParaRPr>
          </a:p>
        </p:txBody>
      </p:sp>
      <p:sp>
        <p:nvSpPr>
          <p:cNvPr id="305" name="Shape 3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Added Data</a:t>
            </a:r>
            <a:endParaRPr>
              <a:latin typeface="Verdana"/>
              <a:ea typeface="Verdana"/>
              <a:cs typeface="Verdana"/>
              <a:sym typeface="Verdana"/>
            </a:endParaRPr>
          </a:p>
        </p:txBody>
      </p:sp>
      <p:pic>
        <p:nvPicPr>
          <p:cNvPr id="306" name="Shape 306"/>
          <p:cNvPicPr preferRelativeResize="0"/>
          <p:nvPr/>
        </p:nvPicPr>
        <p:blipFill>
          <a:blip r:embed="rId3">
            <a:alphaModFix/>
          </a:blip>
          <a:stretch>
            <a:fillRect/>
          </a:stretch>
        </p:blipFill>
        <p:spPr>
          <a:xfrm>
            <a:off x="406703" y="1752858"/>
            <a:ext cx="3105700" cy="1637771"/>
          </a:xfrm>
          <a:prstGeom prst="rect">
            <a:avLst/>
          </a:prstGeom>
          <a:noFill/>
          <a:ln>
            <a:noFill/>
          </a:ln>
        </p:spPr>
      </p:pic>
      <p:pic>
        <p:nvPicPr>
          <p:cNvPr id="307" name="Shape 307"/>
          <p:cNvPicPr preferRelativeResize="0"/>
          <p:nvPr/>
        </p:nvPicPr>
        <p:blipFill>
          <a:blip r:embed="rId4">
            <a:alphaModFix/>
          </a:blip>
          <a:stretch>
            <a:fillRect/>
          </a:stretch>
        </p:blipFill>
        <p:spPr>
          <a:xfrm>
            <a:off x="5256050" y="1710773"/>
            <a:ext cx="2925475" cy="172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Verdana"/>
                <a:ea typeface="Verdana"/>
                <a:cs typeface="Verdana"/>
                <a:sym typeface="Verdana"/>
              </a:rPr>
              <a:t>EDA - Pollution Over Time</a:t>
            </a:r>
            <a:endParaRPr>
              <a:latin typeface="Verdana"/>
              <a:ea typeface="Verdana"/>
              <a:cs typeface="Verdana"/>
              <a:sym typeface="Verdana"/>
            </a:endParaRPr>
          </a:p>
        </p:txBody>
      </p:sp>
      <p:pic>
        <p:nvPicPr>
          <p:cNvPr id="313" name="Shape 313"/>
          <p:cNvPicPr preferRelativeResize="0"/>
          <p:nvPr/>
        </p:nvPicPr>
        <p:blipFill>
          <a:blip r:embed="rId3">
            <a:alphaModFix/>
          </a:blip>
          <a:stretch>
            <a:fillRect/>
          </a:stretch>
        </p:blipFill>
        <p:spPr>
          <a:xfrm>
            <a:off x="311700" y="1373850"/>
            <a:ext cx="4182499" cy="2810550"/>
          </a:xfrm>
          <a:prstGeom prst="rect">
            <a:avLst/>
          </a:prstGeom>
          <a:noFill/>
          <a:ln>
            <a:noFill/>
          </a:ln>
        </p:spPr>
      </p:pic>
      <p:pic>
        <p:nvPicPr>
          <p:cNvPr id="314" name="Shape 314"/>
          <p:cNvPicPr preferRelativeResize="0"/>
          <p:nvPr/>
        </p:nvPicPr>
        <p:blipFill>
          <a:blip r:embed="rId4">
            <a:alphaModFix/>
          </a:blip>
          <a:stretch>
            <a:fillRect/>
          </a:stretch>
        </p:blipFill>
        <p:spPr>
          <a:xfrm>
            <a:off x="4649800" y="1587000"/>
            <a:ext cx="4182499" cy="25778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Shape 319"/>
          <p:cNvPicPr preferRelativeResize="0"/>
          <p:nvPr/>
        </p:nvPicPr>
        <p:blipFill>
          <a:blip r:embed="rId3">
            <a:alphaModFix/>
          </a:blip>
          <a:stretch>
            <a:fillRect/>
          </a:stretch>
        </p:blipFill>
        <p:spPr>
          <a:xfrm>
            <a:off x="1411000" y="1319825"/>
            <a:ext cx="6322000" cy="3442800"/>
          </a:xfrm>
          <a:prstGeom prst="rect">
            <a:avLst/>
          </a:prstGeom>
          <a:noFill/>
          <a:ln>
            <a:noFill/>
          </a:ln>
        </p:spPr>
      </p:pic>
      <p:sp>
        <p:nvSpPr>
          <p:cNvPr id="320" name="Shape 3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EDA - Pollution by Location</a:t>
            </a:r>
            <a:endParaRPr>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Shape 325"/>
          <p:cNvPicPr preferRelativeResize="0"/>
          <p:nvPr/>
        </p:nvPicPr>
        <p:blipFill>
          <a:blip r:embed="rId3">
            <a:alphaModFix/>
          </a:blip>
          <a:stretch>
            <a:fillRect/>
          </a:stretch>
        </p:blipFill>
        <p:spPr>
          <a:xfrm>
            <a:off x="311688" y="1017725"/>
            <a:ext cx="3960367" cy="3820975"/>
          </a:xfrm>
          <a:prstGeom prst="rect">
            <a:avLst/>
          </a:prstGeom>
          <a:noFill/>
          <a:ln>
            <a:noFill/>
          </a:ln>
        </p:spPr>
      </p:pic>
      <p:pic>
        <p:nvPicPr>
          <p:cNvPr id="326" name="Shape 326"/>
          <p:cNvPicPr preferRelativeResize="0"/>
          <p:nvPr/>
        </p:nvPicPr>
        <p:blipFill>
          <a:blip r:embed="rId4">
            <a:alphaModFix/>
          </a:blip>
          <a:stretch>
            <a:fillRect/>
          </a:stretch>
        </p:blipFill>
        <p:spPr>
          <a:xfrm>
            <a:off x="4424454" y="1170125"/>
            <a:ext cx="3778831" cy="3820974"/>
          </a:xfrm>
          <a:prstGeom prst="rect">
            <a:avLst/>
          </a:prstGeom>
          <a:noFill/>
          <a:ln>
            <a:noFill/>
          </a:ln>
        </p:spPr>
      </p:pic>
      <p:sp>
        <p:nvSpPr>
          <p:cNvPr id="327" name="Shape 3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EDA - Pairwise Correlations</a:t>
            </a:r>
            <a:endParaRPr>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Verdana"/>
                <a:ea typeface="Verdana"/>
                <a:cs typeface="Verdana"/>
                <a:sym typeface="Verdana"/>
              </a:rPr>
              <a:t>Dimensionality Reduction</a:t>
            </a:r>
            <a:endParaRPr>
              <a:latin typeface="Verdana"/>
              <a:ea typeface="Verdana"/>
              <a:cs typeface="Verdana"/>
              <a:sym typeface="Verdana"/>
            </a:endParaRPr>
          </a:p>
        </p:txBody>
      </p:sp>
      <p:sp>
        <p:nvSpPr>
          <p:cNvPr id="333" name="Shape 333"/>
          <p:cNvSpPr txBox="1">
            <a:spLocks noGrp="1"/>
          </p:cNvSpPr>
          <p:nvPr>
            <p:ph type="body" idx="1"/>
          </p:nvPr>
        </p:nvSpPr>
        <p:spPr>
          <a:xfrm>
            <a:off x="311700" y="1152475"/>
            <a:ext cx="4842900" cy="3416400"/>
          </a:xfrm>
          <a:prstGeom prst="rect">
            <a:avLst/>
          </a:prstGeom>
        </p:spPr>
        <p:txBody>
          <a:bodyPr spcFirstLastPara="1" wrap="square" lIns="91425" tIns="91425" rIns="91425" bIns="91425" anchor="t" anchorCtr="0">
            <a:noAutofit/>
          </a:bodyPr>
          <a:lstStyle/>
          <a:p>
            <a:pPr marL="457200" marR="0" lvl="0" indent="-292100" algn="l" rtl="0">
              <a:lnSpc>
                <a:spcPct val="115000"/>
              </a:lnSpc>
              <a:spcBef>
                <a:spcPts val="0"/>
              </a:spcBef>
              <a:spcAft>
                <a:spcPts val="0"/>
              </a:spcAft>
              <a:buClr>
                <a:srgbClr val="000000"/>
              </a:buClr>
              <a:buSzPts val="1000"/>
              <a:buFont typeface="Verdana"/>
              <a:buChar char="●"/>
            </a:pPr>
            <a:r>
              <a:rPr lang="en">
                <a:solidFill>
                  <a:srgbClr val="000000"/>
                </a:solidFill>
                <a:latin typeface="Verdana"/>
                <a:ea typeface="Verdana"/>
                <a:cs typeface="Verdana"/>
                <a:sym typeface="Verdana"/>
              </a:rPr>
              <a:t>For each pair of variables with greater than 0.9 correlation, drop one based on:</a:t>
            </a:r>
            <a:endParaRPr>
              <a:solidFill>
                <a:srgbClr val="000000"/>
              </a:solidFill>
              <a:latin typeface="Verdana"/>
              <a:ea typeface="Verdana"/>
              <a:cs typeface="Verdana"/>
              <a:sym typeface="Verdana"/>
            </a:endParaRPr>
          </a:p>
          <a:p>
            <a:pPr marL="914400" lvl="1" indent="-330200" rtl="0">
              <a:spcBef>
                <a:spcPts val="0"/>
              </a:spcBef>
              <a:spcAft>
                <a:spcPts val="0"/>
              </a:spcAft>
              <a:buClr>
                <a:srgbClr val="000000"/>
              </a:buClr>
              <a:buSzPts val="1600"/>
              <a:buFont typeface="Verdana"/>
              <a:buChar char="○"/>
            </a:pPr>
            <a:r>
              <a:rPr lang="en" sz="1600">
                <a:solidFill>
                  <a:srgbClr val="000000"/>
                </a:solidFill>
                <a:latin typeface="Verdana"/>
                <a:ea typeface="Verdana"/>
                <a:cs typeface="Verdana"/>
                <a:sym typeface="Verdana"/>
              </a:rPr>
              <a:t>Correlation with response</a:t>
            </a:r>
            <a:endParaRPr sz="1600">
              <a:solidFill>
                <a:srgbClr val="000000"/>
              </a:solidFill>
              <a:latin typeface="Verdana"/>
              <a:ea typeface="Verdana"/>
              <a:cs typeface="Verdana"/>
              <a:sym typeface="Verdana"/>
            </a:endParaRPr>
          </a:p>
          <a:p>
            <a:pPr marL="914400" lvl="1" indent="-330200" rtl="0">
              <a:spcBef>
                <a:spcPts val="0"/>
              </a:spcBef>
              <a:spcAft>
                <a:spcPts val="0"/>
              </a:spcAft>
              <a:buClr>
                <a:srgbClr val="000000"/>
              </a:buClr>
              <a:buSzPts val="1600"/>
              <a:buFont typeface="Verdana"/>
              <a:buChar char="○"/>
            </a:pPr>
            <a:r>
              <a:rPr lang="en" sz="1600">
                <a:solidFill>
                  <a:srgbClr val="000000"/>
                </a:solidFill>
                <a:latin typeface="Verdana"/>
                <a:ea typeface="Verdana"/>
                <a:cs typeface="Verdana"/>
                <a:sym typeface="Verdana"/>
              </a:rPr>
              <a:t>Amount of missingness</a:t>
            </a:r>
            <a:endParaRPr sz="1600">
              <a:solidFill>
                <a:srgbClr val="000000"/>
              </a:solidFill>
              <a:latin typeface="Verdana"/>
              <a:ea typeface="Verdana"/>
              <a:cs typeface="Verdana"/>
              <a:sym typeface="Verdana"/>
            </a:endParaRPr>
          </a:p>
          <a:p>
            <a:pPr marL="0" lvl="0" indent="0" rtl="0">
              <a:spcBef>
                <a:spcPts val="1600"/>
              </a:spcBef>
              <a:spcAft>
                <a:spcPts val="0"/>
              </a:spcAft>
              <a:buNone/>
            </a:pPr>
            <a:endParaRPr sz="1600">
              <a:solidFill>
                <a:srgbClr val="000000"/>
              </a:solidFill>
              <a:latin typeface="Verdana"/>
              <a:ea typeface="Verdana"/>
              <a:cs typeface="Verdana"/>
              <a:sym typeface="Verdana"/>
            </a:endParaRPr>
          </a:p>
          <a:p>
            <a:pPr marL="457200" lvl="0" indent="-292100" rtl="0">
              <a:spcBef>
                <a:spcPts val="1600"/>
              </a:spcBef>
              <a:spcAft>
                <a:spcPts val="0"/>
              </a:spcAft>
              <a:buClr>
                <a:srgbClr val="000000"/>
              </a:buClr>
              <a:buSzPts val="1000"/>
              <a:buFont typeface="Verdana"/>
              <a:buChar char="●"/>
            </a:pPr>
            <a:r>
              <a:rPr lang="en">
                <a:solidFill>
                  <a:srgbClr val="000000"/>
                </a:solidFill>
                <a:latin typeface="Verdana"/>
                <a:ea typeface="Verdana"/>
                <a:cs typeface="Verdana"/>
                <a:sym typeface="Verdana"/>
              </a:rPr>
              <a:t>Also removed variables that had non-significant partial correlations with PM</a:t>
            </a:r>
            <a:r>
              <a:rPr lang="en" baseline="-25000">
                <a:solidFill>
                  <a:srgbClr val="000000"/>
                </a:solidFill>
                <a:latin typeface="Verdana"/>
                <a:ea typeface="Verdana"/>
                <a:cs typeface="Verdana"/>
                <a:sym typeface="Verdana"/>
              </a:rPr>
              <a:t>2.5</a:t>
            </a:r>
            <a:r>
              <a:rPr lang="en">
                <a:solidFill>
                  <a:srgbClr val="000000"/>
                </a:solidFill>
                <a:latin typeface="Verdana"/>
                <a:ea typeface="Verdana"/>
                <a:cs typeface="Verdana"/>
                <a:sym typeface="Verdana"/>
              </a:rPr>
              <a:t> after controlling for nearby PM</a:t>
            </a:r>
            <a:r>
              <a:rPr lang="en" baseline="-25000">
                <a:solidFill>
                  <a:srgbClr val="000000"/>
                </a:solidFill>
                <a:latin typeface="Verdana"/>
                <a:ea typeface="Verdana"/>
                <a:cs typeface="Verdana"/>
                <a:sym typeface="Verdana"/>
              </a:rPr>
              <a:t>2.5</a:t>
            </a:r>
            <a:endParaRPr baseline="-25000">
              <a:solidFill>
                <a:srgbClr val="000000"/>
              </a:solidFill>
              <a:latin typeface="Verdana"/>
              <a:ea typeface="Verdana"/>
              <a:cs typeface="Verdana"/>
              <a:sym typeface="Verdana"/>
            </a:endParaRPr>
          </a:p>
        </p:txBody>
      </p:sp>
      <p:pic>
        <p:nvPicPr>
          <p:cNvPr id="334" name="Shape 334"/>
          <p:cNvPicPr preferRelativeResize="0"/>
          <p:nvPr/>
        </p:nvPicPr>
        <p:blipFill>
          <a:blip r:embed="rId3">
            <a:alphaModFix/>
          </a:blip>
          <a:stretch>
            <a:fillRect/>
          </a:stretch>
        </p:blipFill>
        <p:spPr>
          <a:xfrm>
            <a:off x="5247773" y="1017725"/>
            <a:ext cx="3680676" cy="3551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Missing Data</a:t>
            </a:r>
            <a:endParaRPr>
              <a:latin typeface="Verdana"/>
              <a:ea typeface="Verdana"/>
              <a:cs typeface="Verdana"/>
              <a:sym typeface="Verdana"/>
            </a:endParaRPr>
          </a:p>
        </p:txBody>
      </p:sp>
      <p:pic>
        <p:nvPicPr>
          <p:cNvPr id="340" name="Shape 340"/>
          <p:cNvPicPr preferRelativeResize="0"/>
          <p:nvPr/>
        </p:nvPicPr>
        <p:blipFill>
          <a:blip r:embed="rId3">
            <a:alphaModFix/>
          </a:blip>
          <a:stretch>
            <a:fillRect/>
          </a:stretch>
        </p:blipFill>
        <p:spPr>
          <a:xfrm>
            <a:off x="1094525" y="1119925"/>
            <a:ext cx="6496050" cy="3543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Correlations with PM</a:t>
            </a:r>
            <a:r>
              <a:rPr lang="en" baseline="-25000">
                <a:latin typeface="Verdana"/>
                <a:ea typeface="Verdana"/>
                <a:cs typeface="Verdana"/>
                <a:sym typeface="Verdana"/>
              </a:rPr>
              <a:t>2.5</a:t>
            </a:r>
            <a:endParaRPr baseline="-25000">
              <a:latin typeface="Verdana"/>
              <a:ea typeface="Verdana"/>
              <a:cs typeface="Verdana"/>
              <a:sym typeface="Verdana"/>
            </a:endParaRPr>
          </a:p>
        </p:txBody>
      </p:sp>
      <p:pic>
        <p:nvPicPr>
          <p:cNvPr id="346" name="Shape 346"/>
          <p:cNvPicPr preferRelativeResize="0"/>
          <p:nvPr/>
        </p:nvPicPr>
        <p:blipFill>
          <a:blip r:embed="rId3">
            <a:alphaModFix/>
          </a:blip>
          <a:stretch>
            <a:fillRect/>
          </a:stretch>
        </p:blipFill>
        <p:spPr>
          <a:xfrm>
            <a:off x="833438" y="1195325"/>
            <a:ext cx="7477125" cy="3552825"/>
          </a:xfrm>
          <a:prstGeom prst="rect">
            <a:avLst/>
          </a:prstGeom>
          <a:noFill/>
          <a:ln>
            <a:noFill/>
          </a:ln>
        </p:spPr>
      </p:pic>
      <p:sp>
        <p:nvSpPr>
          <p:cNvPr id="347" name="Shape 347"/>
          <p:cNvSpPr/>
          <p:nvPr/>
        </p:nvSpPr>
        <p:spPr>
          <a:xfrm>
            <a:off x="922375" y="2338500"/>
            <a:ext cx="7322400" cy="632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p:nvPr/>
        </p:nvSpPr>
        <p:spPr>
          <a:xfrm>
            <a:off x="922375" y="3519000"/>
            <a:ext cx="7388100" cy="300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a:off x="922375" y="4098675"/>
            <a:ext cx="7388100" cy="300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Verdana"/>
                <a:ea typeface="Verdana"/>
                <a:cs typeface="Verdana"/>
                <a:sym typeface="Verdana"/>
              </a:rPr>
              <a:t>Our Partners</a:t>
            </a:r>
            <a:endParaRPr>
              <a:latin typeface="Verdana"/>
              <a:ea typeface="Verdana"/>
              <a:cs typeface="Verdana"/>
              <a:sym typeface="Verdana"/>
            </a:endParaRPr>
          </a:p>
        </p:txBody>
      </p:sp>
      <p:sp>
        <p:nvSpPr>
          <p:cNvPr id="186" name="Shape 1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00000"/>
                </a:solidFill>
                <a:latin typeface="Verdana"/>
                <a:ea typeface="Verdana"/>
                <a:cs typeface="Verdana"/>
                <a:sym typeface="Verdana"/>
              </a:rPr>
              <a:t>National Studies on </a:t>
            </a:r>
            <a:endParaRPr sz="2200" b="1">
              <a:solidFill>
                <a:srgbClr val="000000"/>
              </a:solidFill>
              <a:latin typeface="Verdana"/>
              <a:ea typeface="Verdana"/>
              <a:cs typeface="Verdana"/>
              <a:sym typeface="Verdana"/>
            </a:endParaRPr>
          </a:p>
          <a:p>
            <a:pPr marL="0" lvl="0" indent="0" algn="ctr" rtl="0">
              <a:spcBef>
                <a:spcPts val="1600"/>
              </a:spcBef>
              <a:spcAft>
                <a:spcPts val="0"/>
              </a:spcAft>
              <a:buNone/>
            </a:pPr>
            <a:r>
              <a:rPr lang="en" sz="2200" b="1">
                <a:solidFill>
                  <a:srgbClr val="000000"/>
                </a:solidFill>
                <a:latin typeface="Verdana"/>
                <a:ea typeface="Verdana"/>
                <a:cs typeface="Verdana"/>
                <a:sym typeface="Verdana"/>
              </a:rPr>
              <a:t>Air Pollution and Health (NSAPH)</a:t>
            </a:r>
            <a:endParaRPr sz="2200" b="1">
              <a:solidFill>
                <a:srgbClr val="000000"/>
              </a:solidFill>
              <a:latin typeface="Verdana"/>
              <a:ea typeface="Verdana"/>
              <a:cs typeface="Verdana"/>
              <a:sym typeface="Verdana"/>
            </a:endParaRPr>
          </a:p>
          <a:p>
            <a:pPr marL="457200" lvl="0" indent="0" rtl="0">
              <a:spcBef>
                <a:spcPts val="1600"/>
              </a:spcBef>
              <a:spcAft>
                <a:spcPts val="0"/>
              </a:spcAft>
              <a:buNone/>
            </a:pPr>
            <a:endParaRPr>
              <a:solidFill>
                <a:srgbClr val="000000"/>
              </a:solidFill>
              <a:latin typeface="Verdana"/>
              <a:ea typeface="Verdana"/>
              <a:cs typeface="Verdana"/>
              <a:sym typeface="Verdana"/>
            </a:endParaRPr>
          </a:p>
          <a:p>
            <a:pPr marL="457200" lvl="0" indent="0" rtl="0">
              <a:spcBef>
                <a:spcPts val="1600"/>
              </a:spcBef>
              <a:spcAft>
                <a:spcPts val="0"/>
              </a:spcAft>
              <a:buNone/>
            </a:pPr>
            <a:r>
              <a:rPr lang="en">
                <a:solidFill>
                  <a:srgbClr val="000000"/>
                </a:solidFill>
                <a:latin typeface="Verdana"/>
                <a:ea typeface="Verdana"/>
                <a:cs typeface="Verdana"/>
                <a:sym typeface="Verdana"/>
              </a:rPr>
              <a:t>Prof. Francesca Dominici, Dr. Christine Choirat, Ben Sabath</a:t>
            </a:r>
            <a:endParaRPr>
              <a:solidFill>
                <a:srgbClr val="000000"/>
              </a:solidFill>
              <a:latin typeface="Verdana"/>
              <a:ea typeface="Verdana"/>
              <a:cs typeface="Verdana"/>
              <a:sym typeface="Verdana"/>
            </a:endParaRPr>
          </a:p>
          <a:p>
            <a:pPr marL="457200" lvl="0" indent="0">
              <a:spcBef>
                <a:spcPts val="1600"/>
              </a:spcBef>
              <a:spcAft>
                <a:spcPts val="1600"/>
              </a:spcAft>
              <a:buNone/>
            </a:pPr>
            <a:r>
              <a:rPr lang="en">
                <a:solidFill>
                  <a:srgbClr val="000000"/>
                </a:solidFill>
                <a:latin typeface="Verdana"/>
                <a:ea typeface="Verdana"/>
                <a:cs typeface="Verdana"/>
                <a:sym typeface="Verdana"/>
              </a:rPr>
              <a:t>Harvard T.H. Chan School of Public Health</a:t>
            </a:r>
            <a:endParaRPr>
              <a:solidFill>
                <a:srgbClr val="000000"/>
              </a:solidFill>
              <a:latin typeface="Verdana"/>
              <a:ea typeface="Verdana"/>
              <a:cs typeface="Verdana"/>
              <a:sym typeface="Verdana"/>
            </a:endParaRPr>
          </a:p>
        </p:txBody>
      </p:sp>
      <p:pic>
        <p:nvPicPr>
          <p:cNvPr id="187" name="Shape 187" descr="Image result for hsph"/>
          <p:cNvPicPr preferRelativeResize="0"/>
          <p:nvPr/>
        </p:nvPicPr>
        <p:blipFill rotWithShape="1">
          <a:blip r:embed="rId3">
            <a:alphaModFix/>
          </a:blip>
          <a:srcRect/>
          <a:stretch/>
        </p:blipFill>
        <p:spPr>
          <a:xfrm>
            <a:off x="5508175" y="4418948"/>
            <a:ext cx="3635824" cy="722625"/>
          </a:xfrm>
          <a:prstGeom prst="rect">
            <a:avLst/>
          </a:prstGeom>
          <a:noFill/>
          <a:ln>
            <a:noFill/>
          </a:ln>
        </p:spPr>
      </p:pic>
      <p:pic>
        <p:nvPicPr>
          <p:cNvPr id="188" name="Shape 188" descr="Image result for iacs harvard"/>
          <p:cNvPicPr preferRelativeResize="0"/>
          <p:nvPr/>
        </p:nvPicPr>
        <p:blipFill rotWithShape="1">
          <a:blip r:embed="rId4">
            <a:alphaModFix/>
          </a:blip>
          <a:srcRect/>
          <a:stretch/>
        </p:blipFill>
        <p:spPr>
          <a:xfrm>
            <a:off x="0" y="4309076"/>
            <a:ext cx="4029774" cy="834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277325" y="2269225"/>
            <a:ext cx="4311600" cy="15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Verdana"/>
                <a:ea typeface="Verdana"/>
                <a:cs typeface="Verdana"/>
                <a:sym typeface="Verdana"/>
              </a:rPr>
              <a:t>Imputing Missing Data</a:t>
            </a:r>
            <a:endParaRPr>
              <a:latin typeface="Verdana"/>
              <a:ea typeface="Verdana"/>
              <a:cs typeface="Verdana"/>
              <a:sym typeface="Verdana"/>
            </a:endParaRPr>
          </a:p>
        </p:txBody>
      </p:sp>
      <p:sp>
        <p:nvSpPr>
          <p:cNvPr id="355" name="Shape 355"/>
          <p:cNvSpPr txBox="1">
            <a:spLocks noGrp="1"/>
          </p:cNvSpPr>
          <p:nvPr>
            <p:ph type="body" idx="2"/>
          </p:nvPr>
        </p:nvSpPr>
        <p:spPr>
          <a:xfrm>
            <a:off x="4953525" y="9343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a:latin typeface="Verdana"/>
                <a:ea typeface="Verdana"/>
                <a:cs typeface="Verdana"/>
                <a:sym typeface="Verdana"/>
              </a:rPr>
              <a:t>MissForest Algorithm</a:t>
            </a:r>
            <a:endParaRPr>
              <a:latin typeface="Verdana"/>
              <a:ea typeface="Verdana"/>
              <a:cs typeface="Verdana"/>
              <a:sym typeface="Verdana"/>
            </a:endParaRPr>
          </a:p>
          <a:p>
            <a:pPr marL="0" lvl="0" indent="0">
              <a:spcBef>
                <a:spcPts val="1600"/>
              </a:spcBef>
              <a:spcAft>
                <a:spcPts val="0"/>
              </a:spcAft>
              <a:buClr>
                <a:schemeClr val="dk1"/>
              </a:buClr>
              <a:buSzPts val="1100"/>
              <a:buFont typeface="Arial"/>
              <a:buNone/>
            </a:pPr>
            <a:r>
              <a:rPr lang="en">
                <a:latin typeface="Verdana"/>
                <a:ea typeface="Verdana"/>
                <a:cs typeface="Verdana"/>
                <a:sym typeface="Verdana"/>
              </a:rPr>
              <a:t>Modifications and Additions</a:t>
            </a:r>
            <a:endParaRPr>
              <a:latin typeface="Verdana"/>
              <a:ea typeface="Verdana"/>
              <a:cs typeface="Verdana"/>
              <a:sym typeface="Verdana"/>
            </a:endParaRPr>
          </a:p>
          <a:p>
            <a:pPr marL="0" lvl="0" indent="0" rtl="0">
              <a:spcBef>
                <a:spcPts val="1600"/>
              </a:spcBef>
              <a:spcAft>
                <a:spcPts val="0"/>
              </a:spcAft>
              <a:buClr>
                <a:schemeClr val="dk1"/>
              </a:buClr>
              <a:buSzPts val="1100"/>
              <a:buFont typeface="Arial"/>
              <a:buNone/>
            </a:pPr>
            <a:r>
              <a:rPr lang="en">
                <a:latin typeface="Verdana"/>
                <a:ea typeface="Verdana"/>
                <a:cs typeface="Verdana"/>
                <a:sym typeface="Verdana"/>
              </a:rPr>
              <a:t>Evaluation</a:t>
            </a:r>
            <a:endParaRPr>
              <a:latin typeface="Verdana"/>
              <a:ea typeface="Verdana"/>
              <a:cs typeface="Verdana"/>
              <a:sym typeface="Verdana"/>
            </a:endParaRPr>
          </a:p>
          <a:p>
            <a:pPr marL="0" lvl="0" indent="0" rtl="0">
              <a:spcBef>
                <a:spcPts val="1600"/>
              </a:spcBef>
              <a:spcAft>
                <a:spcPts val="1600"/>
              </a:spcAft>
              <a:buNone/>
            </a:pPr>
            <a:endParaRPr>
              <a:latin typeface="Comfortaa"/>
              <a:ea typeface="Comfortaa"/>
              <a:cs typeface="Comfortaa"/>
              <a:sym typeface="Comfortaa"/>
            </a:endParaRPr>
          </a:p>
        </p:txBody>
      </p:sp>
      <p:pic>
        <p:nvPicPr>
          <p:cNvPr id="356" name="Shape 356"/>
          <p:cNvPicPr preferRelativeResize="0"/>
          <p:nvPr/>
        </p:nvPicPr>
        <p:blipFill>
          <a:blip r:embed="rId3">
            <a:alphaModFix/>
          </a:blip>
          <a:stretch>
            <a:fillRect/>
          </a:stretch>
        </p:blipFill>
        <p:spPr>
          <a:xfrm>
            <a:off x="277325" y="0"/>
            <a:ext cx="2994975" cy="21417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MissForest Algorithm</a:t>
            </a:r>
            <a:endParaRPr>
              <a:latin typeface="Verdana"/>
              <a:ea typeface="Verdana"/>
              <a:cs typeface="Verdana"/>
              <a:sym typeface="Verdana"/>
            </a:endParaRPr>
          </a:p>
        </p:txBody>
      </p:sp>
      <p:pic>
        <p:nvPicPr>
          <p:cNvPr id="362" name="Shape 362"/>
          <p:cNvPicPr preferRelativeResize="0"/>
          <p:nvPr/>
        </p:nvPicPr>
        <p:blipFill>
          <a:blip r:embed="rId3">
            <a:alphaModFix/>
          </a:blip>
          <a:stretch>
            <a:fillRect/>
          </a:stretch>
        </p:blipFill>
        <p:spPr>
          <a:xfrm>
            <a:off x="726838" y="1031450"/>
            <a:ext cx="7690318" cy="3820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311700" y="134062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dk1"/>
              </a:buClr>
              <a:buSzPts val="1800"/>
              <a:buFont typeface="Verdana"/>
              <a:buAutoNum type="arabicPeriod"/>
            </a:pPr>
            <a:r>
              <a:rPr lang="en">
                <a:solidFill>
                  <a:schemeClr val="dk1"/>
                </a:solidFill>
                <a:latin typeface="Verdana"/>
                <a:ea typeface="Verdana"/>
                <a:cs typeface="Verdana"/>
                <a:sym typeface="Verdana"/>
              </a:rPr>
              <a:t>Perform </a:t>
            </a:r>
            <a:r>
              <a:rPr lang="en" b="1">
                <a:solidFill>
                  <a:schemeClr val="dk1"/>
                </a:solidFill>
                <a:latin typeface="Verdana"/>
                <a:ea typeface="Verdana"/>
                <a:cs typeface="Verdana"/>
                <a:sym typeface="Verdana"/>
              </a:rPr>
              <a:t>mean imputation</a:t>
            </a:r>
            <a:endParaRPr b="1">
              <a:solidFill>
                <a:schemeClr val="dk1"/>
              </a:solidFill>
              <a:latin typeface="Verdana"/>
              <a:ea typeface="Verdana"/>
              <a:cs typeface="Verdana"/>
              <a:sym typeface="Verdana"/>
            </a:endParaRPr>
          </a:p>
          <a:p>
            <a:pPr marL="457200" marR="0" lvl="0" indent="-342900" algn="l" rtl="0">
              <a:lnSpc>
                <a:spcPct val="150000"/>
              </a:lnSpc>
              <a:spcBef>
                <a:spcPts val="0"/>
              </a:spcBef>
              <a:spcAft>
                <a:spcPts val="0"/>
              </a:spcAft>
              <a:buClr>
                <a:schemeClr val="dk1"/>
              </a:buClr>
              <a:buSzPts val="1800"/>
              <a:buFont typeface="Verdana"/>
              <a:buAutoNum type="arabicPeriod"/>
            </a:pPr>
            <a:r>
              <a:rPr lang="en">
                <a:solidFill>
                  <a:schemeClr val="dk1"/>
                </a:solidFill>
                <a:latin typeface="Verdana"/>
                <a:ea typeface="Verdana"/>
                <a:cs typeface="Verdana"/>
                <a:sym typeface="Verdana"/>
              </a:rPr>
              <a:t>For each variable with missing values:</a:t>
            </a:r>
            <a:endParaRPr>
              <a:solidFill>
                <a:schemeClr val="dk1"/>
              </a:solidFill>
              <a:latin typeface="Verdana"/>
              <a:ea typeface="Verdana"/>
              <a:cs typeface="Verdana"/>
              <a:sym typeface="Verdana"/>
            </a:endParaRPr>
          </a:p>
          <a:p>
            <a:pPr marL="914400" marR="0" lvl="1" indent="-342900" algn="l" rtl="0">
              <a:lnSpc>
                <a:spcPct val="150000"/>
              </a:lnSpc>
              <a:spcBef>
                <a:spcPts val="0"/>
              </a:spcBef>
              <a:spcAft>
                <a:spcPts val="0"/>
              </a:spcAft>
              <a:buClr>
                <a:schemeClr val="dk1"/>
              </a:buClr>
              <a:buSzPts val="1800"/>
              <a:buFont typeface="Verdana"/>
              <a:buAutoNum type="alphaLcPeriod"/>
            </a:pPr>
            <a:r>
              <a:rPr lang="en" sz="1800">
                <a:solidFill>
                  <a:schemeClr val="dk1"/>
                </a:solidFill>
                <a:latin typeface="Verdana"/>
                <a:ea typeface="Verdana"/>
                <a:cs typeface="Verdana"/>
                <a:sym typeface="Verdana"/>
              </a:rPr>
              <a:t>Fit </a:t>
            </a:r>
            <a:r>
              <a:rPr lang="en" sz="1800" b="1">
                <a:solidFill>
                  <a:schemeClr val="dk1"/>
                </a:solidFill>
                <a:latin typeface="Verdana"/>
                <a:ea typeface="Verdana"/>
                <a:cs typeface="Verdana"/>
                <a:sym typeface="Verdana"/>
              </a:rPr>
              <a:t>random forest</a:t>
            </a:r>
            <a:r>
              <a:rPr lang="en" sz="1800">
                <a:solidFill>
                  <a:schemeClr val="dk1"/>
                </a:solidFill>
                <a:latin typeface="Verdana"/>
                <a:ea typeface="Verdana"/>
                <a:cs typeface="Verdana"/>
                <a:sym typeface="Verdana"/>
              </a:rPr>
              <a:t> using </a:t>
            </a:r>
            <a:r>
              <a:rPr lang="en" sz="1800" u="sng">
                <a:solidFill>
                  <a:schemeClr val="dk1"/>
                </a:solidFill>
                <a:latin typeface="Verdana"/>
                <a:ea typeface="Verdana"/>
                <a:cs typeface="Verdana"/>
                <a:sym typeface="Verdana"/>
              </a:rPr>
              <a:t>non-missing values</a:t>
            </a:r>
            <a:r>
              <a:rPr lang="en" sz="1800">
                <a:solidFill>
                  <a:schemeClr val="dk1"/>
                </a:solidFill>
                <a:latin typeface="Verdana"/>
                <a:ea typeface="Verdana"/>
                <a:cs typeface="Verdana"/>
                <a:sym typeface="Verdana"/>
              </a:rPr>
              <a:t> as response and </a:t>
            </a:r>
            <a:r>
              <a:rPr lang="en" sz="1800" u="sng">
                <a:solidFill>
                  <a:schemeClr val="dk1"/>
                </a:solidFill>
                <a:latin typeface="Verdana"/>
                <a:ea typeface="Verdana"/>
                <a:cs typeface="Verdana"/>
                <a:sym typeface="Verdana"/>
              </a:rPr>
              <a:t>all other variables</a:t>
            </a:r>
            <a:r>
              <a:rPr lang="en" sz="1800">
                <a:solidFill>
                  <a:schemeClr val="dk1"/>
                </a:solidFill>
                <a:latin typeface="Verdana"/>
                <a:ea typeface="Verdana"/>
                <a:cs typeface="Verdana"/>
                <a:sym typeface="Verdana"/>
              </a:rPr>
              <a:t> as predictors</a:t>
            </a:r>
            <a:endParaRPr sz="1800">
              <a:solidFill>
                <a:schemeClr val="dk1"/>
              </a:solidFill>
              <a:latin typeface="Verdana"/>
              <a:ea typeface="Verdana"/>
              <a:cs typeface="Verdana"/>
              <a:sym typeface="Verdana"/>
            </a:endParaRPr>
          </a:p>
          <a:p>
            <a:pPr marL="914400" marR="0" lvl="1" indent="-342900" algn="l" rtl="0">
              <a:lnSpc>
                <a:spcPct val="150000"/>
              </a:lnSpc>
              <a:spcBef>
                <a:spcPts val="0"/>
              </a:spcBef>
              <a:spcAft>
                <a:spcPts val="0"/>
              </a:spcAft>
              <a:buClr>
                <a:schemeClr val="dk1"/>
              </a:buClr>
              <a:buSzPts val="1800"/>
              <a:buFont typeface="Verdana"/>
              <a:buAutoNum type="alphaLcPeriod"/>
            </a:pPr>
            <a:r>
              <a:rPr lang="en" sz="1800">
                <a:solidFill>
                  <a:schemeClr val="dk1"/>
                </a:solidFill>
                <a:latin typeface="Verdana"/>
                <a:ea typeface="Verdana"/>
                <a:cs typeface="Verdana"/>
                <a:sym typeface="Verdana"/>
              </a:rPr>
              <a:t>Use fitted random forest to impute missing values</a:t>
            </a:r>
            <a:endParaRPr sz="1800">
              <a:solidFill>
                <a:schemeClr val="dk1"/>
              </a:solidFill>
              <a:latin typeface="Verdana"/>
              <a:ea typeface="Verdana"/>
              <a:cs typeface="Verdana"/>
              <a:sym typeface="Verdana"/>
            </a:endParaRPr>
          </a:p>
          <a:p>
            <a:pPr marL="0" marR="0" lvl="0" indent="0" algn="l" rtl="0">
              <a:lnSpc>
                <a:spcPct val="150000"/>
              </a:lnSpc>
              <a:spcBef>
                <a:spcPts val="0"/>
              </a:spcBef>
              <a:spcAft>
                <a:spcPts val="0"/>
              </a:spcAft>
              <a:buNone/>
            </a:pPr>
            <a:r>
              <a:rPr lang="en" b="1">
                <a:solidFill>
                  <a:schemeClr val="dk1"/>
                </a:solidFill>
                <a:latin typeface="Verdana"/>
                <a:ea typeface="Verdana"/>
                <a:cs typeface="Verdana"/>
                <a:sym typeface="Verdana"/>
              </a:rPr>
              <a:t>3.</a:t>
            </a:r>
            <a:r>
              <a:rPr lang="en">
                <a:solidFill>
                  <a:schemeClr val="dk1"/>
                </a:solidFill>
                <a:latin typeface="Verdana"/>
                <a:ea typeface="Verdana"/>
                <a:cs typeface="Verdana"/>
                <a:sym typeface="Verdana"/>
              </a:rPr>
              <a:t> Repeat step 2 until:</a:t>
            </a:r>
            <a:endParaRPr>
              <a:solidFill>
                <a:schemeClr val="dk1"/>
              </a:solidFill>
              <a:latin typeface="Verdana"/>
              <a:ea typeface="Verdana"/>
              <a:cs typeface="Verdana"/>
              <a:sym typeface="Verdana"/>
            </a:endParaRPr>
          </a:p>
          <a:p>
            <a:pPr marL="914400" marR="0" lvl="0" indent="-342900" algn="l" rtl="0">
              <a:lnSpc>
                <a:spcPct val="150000"/>
              </a:lnSpc>
              <a:spcBef>
                <a:spcPts val="0"/>
              </a:spcBef>
              <a:spcAft>
                <a:spcPts val="0"/>
              </a:spcAft>
              <a:buClr>
                <a:schemeClr val="dk1"/>
              </a:buClr>
              <a:buSzPts val="1800"/>
              <a:buFont typeface="Verdana"/>
              <a:buAutoNum type="alphaLcPeriod"/>
            </a:pPr>
            <a:r>
              <a:rPr lang="en">
                <a:solidFill>
                  <a:schemeClr val="dk1"/>
                </a:solidFill>
                <a:latin typeface="Verdana"/>
                <a:ea typeface="Verdana"/>
                <a:cs typeface="Verdana"/>
                <a:sym typeface="Verdana"/>
              </a:rPr>
              <a:t>Convergence stopping criterion reached OR</a:t>
            </a:r>
            <a:endParaRPr>
              <a:solidFill>
                <a:schemeClr val="dk1"/>
              </a:solidFill>
              <a:latin typeface="Verdana"/>
              <a:ea typeface="Verdana"/>
              <a:cs typeface="Verdana"/>
              <a:sym typeface="Verdana"/>
            </a:endParaRPr>
          </a:p>
          <a:p>
            <a:pPr marL="914400" marR="0" lvl="0" indent="-342900" algn="l" rtl="0">
              <a:lnSpc>
                <a:spcPct val="150000"/>
              </a:lnSpc>
              <a:spcBef>
                <a:spcPts val="0"/>
              </a:spcBef>
              <a:spcAft>
                <a:spcPts val="0"/>
              </a:spcAft>
              <a:buClr>
                <a:schemeClr val="dk1"/>
              </a:buClr>
              <a:buSzPts val="1800"/>
              <a:buFont typeface="Verdana"/>
              <a:buAutoNum type="alphaLcPeriod"/>
            </a:pPr>
            <a:r>
              <a:rPr lang="en">
                <a:solidFill>
                  <a:schemeClr val="dk1"/>
                </a:solidFill>
                <a:latin typeface="Verdana"/>
                <a:ea typeface="Verdana"/>
                <a:cs typeface="Verdana"/>
                <a:sym typeface="Verdana"/>
              </a:rPr>
              <a:t>Max number of iterations reached</a:t>
            </a:r>
            <a:endParaRPr>
              <a:solidFill>
                <a:schemeClr val="dk1"/>
              </a:solidFill>
              <a:latin typeface="Verdana"/>
              <a:ea typeface="Verdana"/>
              <a:cs typeface="Verdana"/>
              <a:sym typeface="Verdana"/>
            </a:endParaRPr>
          </a:p>
        </p:txBody>
      </p:sp>
      <p:pic>
        <p:nvPicPr>
          <p:cNvPr id="368" name="Shape 368"/>
          <p:cNvPicPr preferRelativeResize="0"/>
          <p:nvPr/>
        </p:nvPicPr>
        <p:blipFill>
          <a:blip r:embed="rId3">
            <a:alphaModFix/>
          </a:blip>
          <a:stretch>
            <a:fillRect/>
          </a:stretch>
        </p:blipFill>
        <p:spPr>
          <a:xfrm>
            <a:off x="6273825" y="0"/>
            <a:ext cx="2870176" cy="2160825"/>
          </a:xfrm>
          <a:prstGeom prst="rect">
            <a:avLst/>
          </a:prstGeom>
          <a:noFill/>
          <a:ln>
            <a:noFill/>
          </a:ln>
        </p:spPr>
      </p:pic>
      <p:sp>
        <p:nvSpPr>
          <p:cNvPr id="369" name="Shape 36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MissForest Algorithm</a:t>
            </a:r>
            <a:endParaRPr>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291650" y="909325"/>
            <a:ext cx="8520600" cy="3416400"/>
          </a:xfrm>
          <a:prstGeom prst="rect">
            <a:avLst/>
          </a:prstGeom>
        </p:spPr>
        <p:txBody>
          <a:bodyPr spcFirstLastPara="1" wrap="square" lIns="91425" tIns="91425" rIns="91425" bIns="91425" anchor="t" anchorCtr="0">
            <a:noAutofit/>
          </a:bodyPr>
          <a:lstStyle/>
          <a:p>
            <a:pPr marL="457200" lvl="0" indent="-342900" rtl="0">
              <a:lnSpc>
                <a:spcPct val="125000"/>
              </a:lnSpc>
              <a:spcBef>
                <a:spcPts val="0"/>
              </a:spcBef>
              <a:spcAft>
                <a:spcPts val="0"/>
              </a:spcAft>
              <a:buClr>
                <a:schemeClr val="dk1"/>
              </a:buClr>
              <a:buSzPts val="1800"/>
              <a:buFont typeface="Verdana"/>
              <a:buChar char="●"/>
            </a:pPr>
            <a:r>
              <a:rPr lang="en">
                <a:solidFill>
                  <a:schemeClr val="dk1"/>
                </a:solidFill>
                <a:latin typeface="Verdana"/>
                <a:ea typeface="Verdana"/>
                <a:cs typeface="Verdana"/>
                <a:sym typeface="Verdana"/>
              </a:rPr>
              <a:t>Allow for use of ridge regression (or any scikit-learn model)</a:t>
            </a:r>
            <a:endParaRPr>
              <a:solidFill>
                <a:schemeClr val="dk1"/>
              </a:solidFill>
              <a:latin typeface="Verdana"/>
              <a:ea typeface="Verdana"/>
              <a:cs typeface="Verdana"/>
              <a:sym typeface="Verdana"/>
            </a:endParaRPr>
          </a:p>
          <a:p>
            <a:pPr marL="914400" lvl="1" indent="-342900" rtl="0">
              <a:lnSpc>
                <a:spcPct val="125000"/>
              </a:lnSpc>
              <a:spcBef>
                <a:spcPts val="0"/>
              </a:spcBef>
              <a:spcAft>
                <a:spcPts val="0"/>
              </a:spcAft>
              <a:buClr>
                <a:schemeClr val="dk1"/>
              </a:buClr>
              <a:buSzPts val="1800"/>
              <a:buFont typeface="Verdana"/>
              <a:buChar char="○"/>
            </a:pPr>
            <a:r>
              <a:rPr lang="en" sz="1800">
                <a:solidFill>
                  <a:schemeClr val="dk1"/>
                </a:solidFill>
                <a:latin typeface="Verdana"/>
                <a:ea typeface="Verdana"/>
                <a:cs typeface="Verdana"/>
                <a:sym typeface="Verdana"/>
              </a:rPr>
              <a:t>Significantly improves algorithm runtime</a:t>
            </a:r>
            <a:endParaRPr sz="1800">
              <a:solidFill>
                <a:schemeClr val="dk1"/>
              </a:solidFill>
              <a:latin typeface="Verdana"/>
              <a:ea typeface="Verdana"/>
              <a:cs typeface="Verdana"/>
              <a:sym typeface="Verdana"/>
            </a:endParaRPr>
          </a:p>
          <a:p>
            <a:pPr marL="457200" lvl="0" indent="-342900" rtl="0">
              <a:lnSpc>
                <a:spcPct val="125000"/>
              </a:lnSpc>
              <a:spcBef>
                <a:spcPts val="0"/>
              </a:spcBef>
              <a:spcAft>
                <a:spcPts val="0"/>
              </a:spcAft>
              <a:buClr>
                <a:schemeClr val="dk1"/>
              </a:buClr>
              <a:buSzPts val="1800"/>
              <a:buFont typeface="Verdana"/>
              <a:buChar char="●"/>
            </a:pPr>
            <a:r>
              <a:rPr lang="en">
                <a:solidFill>
                  <a:schemeClr val="dk1"/>
                </a:solidFill>
                <a:latin typeface="Verdana"/>
                <a:ea typeface="Verdana"/>
                <a:cs typeface="Verdana"/>
                <a:sym typeface="Verdana"/>
              </a:rPr>
              <a:t>Imputation evaluation scheme</a:t>
            </a:r>
            <a:endParaRPr>
              <a:solidFill>
                <a:schemeClr val="dk1"/>
              </a:solidFill>
              <a:latin typeface="Verdana"/>
              <a:ea typeface="Verdana"/>
              <a:cs typeface="Verdana"/>
              <a:sym typeface="Verdana"/>
            </a:endParaRPr>
          </a:p>
          <a:p>
            <a:pPr marL="914400" lvl="1" indent="-342900" rtl="0">
              <a:lnSpc>
                <a:spcPct val="125000"/>
              </a:lnSpc>
              <a:spcBef>
                <a:spcPts val="0"/>
              </a:spcBef>
              <a:spcAft>
                <a:spcPts val="0"/>
              </a:spcAft>
              <a:buClr>
                <a:schemeClr val="dk1"/>
              </a:buClr>
              <a:buSzPts val="1800"/>
              <a:buFont typeface="Verdana"/>
              <a:buChar char="○"/>
            </a:pPr>
            <a:r>
              <a:rPr lang="en" sz="1800">
                <a:solidFill>
                  <a:schemeClr val="dk1"/>
                </a:solidFill>
                <a:latin typeface="Verdana"/>
                <a:ea typeface="Verdana"/>
                <a:cs typeface="Verdana"/>
                <a:sym typeface="Verdana"/>
              </a:rPr>
              <a:t>Perform imputation for non-missing values in holdout set and compute R</a:t>
            </a:r>
            <a:r>
              <a:rPr lang="en" sz="1800" baseline="30000">
                <a:solidFill>
                  <a:schemeClr val="dk1"/>
                </a:solidFill>
                <a:latin typeface="Verdana"/>
                <a:ea typeface="Verdana"/>
                <a:cs typeface="Verdana"/>
                <a:sym typeface="Verdana"/>
              </a:rPr>
              <a:t>2</a:t>
            </a:r>
            <a:endParaRPr>
              <a:solidFill>
                <a:schemeClr val="dk1"/>
              </a:solidFill>
              <a:latin typeface="Verdana"/>
              <a:ea typeface="Verdana"/>
              <a:cs typeface="Verdana"/>
              <a:sym typeface="Verdana"/>
            </a:endParaRPr>
          </a:p>
          <a:p>
            <a:pPr marL="457200" lvl="0" indent="-342900" rtl="0">
              <a:lnSpc>
                <a:spcPct val="125000"/>
              </a:lnSpc>
              <a:spcBef>
                <a:spcPts val="0"/>
              </a:spcBef>
              <a:spcAft>
                <a:spcPts val="0"/>
              </a:spcAft>
              <a:buClr>
                <a:schemeClr val="dk1"/>
              </a:buClr>
              <a:buSzPts val="1800"/>
              <a:buFont typeface="Verdana"/>
              <a:buChar char="●"/>
            </a:pPr>
            <a:r>
              <a:rPr lang="en">
                <a:solidFill>
                  <a:schemeClr val="dk1"/>
                </a:solidFill>
                <a:latin typeface="Verdana"/>
                <a:ea typeface="Verdana"/>
                <a:cs typeface="Verdana"/>
                <a:sym typeface="Verdana"/>
              </a:rPr>
              <a:t>Improvements for making imputations on new datasets</a:t>
            </a:r>
            <a:endParaRPr>
              <a:solidFill>
                <a:schemeClr val="dk1"/>
              </a:solidFill>
              <a:latin typeface="Verdana"/>
              <a:ea typeface="Verdana"/>
              <a:cs typeface="Verdana"/>
              <a:sym typeface="Verdana"/>
            </a:endParaRPr>
          </a:p>
          <a:p>
            <a:pPr marL="914400" lvl="1" indent="-342900" rtl="0">
              <a:lnSpc>
                <a:spcPct val="125000"/>
              </a:lnSpc>
              <a:spcBef>
                <a:spcPts val="0"/>
              </a:spcBef>
              <a:spcAft>
                <a:spcPts val="0"/>
              </a:spcAft>
              <a:buClr>
                <a:schemeClr val="dk1"/>
              </a:buClr>
              <a:buSzPts val="1800"/>
              <a:buFont typeface="Verdana"/>
              <a:buChar char="○"/>
            </a:pPr>
            <a:r>
              <a:rPr lang="en" sz="1800">
                <a:solidFill>
                  <a:schemeClr val="dk1"/>
                </a:solidFill>
                <a:latin typeface="Verdana"/>
                <a:ea typeface="Verdana"/>
                <a:cs typeface="Verdana"/>
                <a:sym typeface="Verdana"/>
              </a:rPr>
              <a:t>MissForest R package does not allow for imputation on new datasets without model re-fitting</a:t>
            </a:r>
            <a:endParaRPr sz="1800">
              <a:solidFill>
                <a:schemeClr val="dk1"/>
              </a:solidFill>
              <a:latin typeface="Verdana"/>
              <a:ea typeface="Verdana"/>
              <a:cs typeface="Verdana"/>
              <a:sym typeface="Verdana"/>
            </a:endParaRPr>
          </a:p>
          <a:p>
            <a:pPr marL="914400" lvl="1" indent="-342900" rtl="0">
              <a:lnSpc>
                <a:spcPct val="125000"/>
              </a:lnSpc>
              <a:spcBef>
                <a:spcPts val="0"/>
              </a:spcBef>
              <a:spcAft>
                <a:spcPts val="0"/>
              </a:spcAft>
              <a:buClr>
                <a:schemeClr val="dk1"/>
              </a:buClr>
              <a:buSzPts val="1800"/>
              <a:buFont typeface="Verdana"/>
              <a:buChar char="○"/>
            </a:pPr>
            <a:r>
              <a:rPr lang="en" sz="1800">
                <a:solidFill>
                  <a:schemeClr val="dk1"/>
                </a:solidFill>
                <a:latin typeface="Verdana"/>
                <a:ea typeface="Verdana"/>
                <a:cs typeface="Verdana"/>
                <a:sym typeface="Verdana"/>
              </a:rPr>
              <a:t>Current Python implementation does not correctly follow the MissForest algorithm</a:t>
            </a:r>
            <a:endParaRPr sz="1800">
              <a:solidFill>
                <a:schemeClr val="dk1"/>
              </a:solidFill>
              <a:latin typeface="Verdana"/>
              <a:ea typeface="Verdana"/>
              <a:cs typeface="Verdana"/>
              <a:sym typeface="Verdana"/>
            </a:endParaRPr>
          </a:p>
        </p:txBody>
      </p:sp>
      <p:pic>
        <p:nvPicPr>
          <p:cNvPr id="375" name="Shape 375"/>
          <p:cNvPicPr preferRelativeResize="0"/>
          <p:nvPr/>
        </p:nvPicPr>
        <p:blipFill>
          <a:blip r:embed="rId3">
            <a:alphaModFix/>
          </a:blip>
          <a:stretch>
            <a:fillRect/>
          </a:stretch>
        </p:blipFill>
        <p:spPr>
          <a:xfrm>
            <a:off x="7021625" y="4045325"/>
            <a:ext cx="2122375" cy="1098175"/>
          </a:xfrm>
          <a:prstGeom prst="rect">
            <a:avLst/>
          </a:prstGeom>
          <a:noFill/>
          <a:ln>
            <a:noFill/>
          </a:ln>
        </p:spPr>
      </p:pic>
      <p:sp>
        <p:nvSpPr>
          <p:cNvPr id="376" name="Shape 376"/>
          <p:cNvSpPr txBox="1">
            <a:spLocks noGrp="1"/>
          </p:cNvSpPr>
          <p:nvPr>
            <p:ph type="title"/>
          </p:nvPr>
        </p:nvSpPr>
        <p:spPr>
          <a:xfrm>
            <a:off x="311700" y="3366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Modifications and Additions</a:t>
            </a:r>
            <a:endParaRPr>
              <a:latin typeface="Verdana"/>
              <a:ea typeface="Verdana"/>
              <a:cs typeface="Verdana"/>
              <a:sym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Shape 381"/>
          <p:cNvPicPr preferRelativeResize="0"/>
          <p:nvPr/>
        </p:nvPicPr>
        <p:blipFill>
          <a:blip r:embed="rId3">
            <a:alphaModFix/>
          </a:blip>
          <a:stretch>
            <a:fillRect/>
          </a:stretch>
        </p:blipFill>
        <p:spPr>
          <a:xfrm>
            <a:off x="396851" y="390050"/>
            <a:ext cx="8747150" cy="47712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252125" y="2466698"/>
            <a:ext cx="42390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Verdana"/>
                <a:ea typeface="Verdana"/>
                <a:cs typeface="Verdana"/>
                <a:sym typeface="Verdana"/>
              </a:rPr>
              <a:t>Modeling </a:t>
            </a:r>
            <a:endParaRPr>
              <a:latin typeface="Verdana"/>
              <a:ea typeface="Verdana"/>
              <a:cs typeface="Verdana"/>
              <a:sym typeface="Verdana"/>
            </a:endParaRPr>
          </a:p>
        </p:txBody>
      </p:sp>
      <p:sp>
        <p:nvSpPr>
          <p:cNvPr id="387" name="Shape 38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latin typeface="Verdana"/>
              <a:ea typeface="Verdana"/>
              <a:cs typeface="Verdana"/>
              <a:sym typeface="Verdana"/>
            </a:endParaRPr>
          </a:p>
          <a:p>
            <a:pPr marL="0" lvl="0" indent="0">
              <a:spcBef>
                <a:spcPts val="1600"/>
              </a:spcBef>
              <a:spcAft>
                <a:spcPts val="0"/>
              </a:spcAft>
              <a:buNone/>
            </a:pPr>
            <a:r>
              <a:rPr lang="en">
                <a:latin typeface="Verdana"/>
                <a:ea typeface="Verdana"/>
                <a:cs typeface="Verdana"/>
                <a:sym typeface="Verdana"/>
              </a:rPr>
              <a:t>Setup</a:t>
            </a:r>
            <a:endParaRPr>
              <a:latin typeface="Verdana"/>
              <a:ea typeface="Verdana"/>
              <a:cs typeface="Verdana"/>
              <a:sym typeface="Verdana"/>
            </a:endParaRPr>
          </a:p>
          <a:p>
            <a:pPr marL="0" lvl="0" indent="0" rtl="0">
              <a:spcBef>
                <a:spcPts val="1600"/>
              </a:spcBef>
              <a:spcAft>
                <a:spcPts val="0"/>
              </a:spcAft>
              <a:buNone/>
            </a:pPr>
            <a:r>
              <a:rPr lang="en">
                <a:latin typeface="Verdana"/>
                <a:ea typeface="Verdana"/>
                <a:cs typeface="Verdana"/>
                <a:sym typeface="Verdana"/>
              </a:rPr>
              <a:t>Baseline Model</a:t>
            </a:r>
            <a:endParaRPr>
              <a:latin typeface="Verdana"/>
              <a:ea typeface="Verdana"/>
              <a:cs typeface="Verdana"/>
              <a:sym typeface="Verdana"/>
            </a:endParaRPr>
          </a:p>
          <a:p>
            <a:pPr marL="0" lvl="0" indent="0">
              <a:spcBef>
                <a:spcPts val="1600"/>
              </a:spcBef>
              <a:spcAft>
                <a:spcPts val="0"/>
              </a:spcAft>
              <a:buNone/>
            </a:pPr>
            <a:r>
              <a:rPr lang="en">
                <a:latin typeface="Verdana"/>
                <a:ea typeface="Verdana"/>
                <a:cs typeface="Verdana"/>
                <a:sym typeface="Verdana"/>
              </a:rPr>
              <a:t>Scikit-Learn Models</a:t>
            </a:r>
            <a:endParaRPr>
              <a:latin typeface="Verdana"/>
              <a:ea typeface="Verdana"/>
              <a:cs typeface="Verdana"/>
              <a:sym typeface="Verdana"/>
            </a:endParaRPr>
          </a:p>
          <a:p>
            <a:pPr marL="0" lvl="0" indent="0">
              <a:spcBef>
                <a:spcPts val="1600"/>
              </a:spcBef>
              <a:spcAft>
                <a:spcPts val="0"/>
              </a:spcAft>
              <a:buNone/>
            </a:pPr>
            <a:r>
              <a:rPr lang="en">
                <a:latin typeface="Verdana"/>
                <a:ea typeface="Verdana"/>
                <a:cs typeface="Verdana"/>
                <a:sym typeface="Verdana"/>
              </a:rPr>
              <a:t>CNN</a:t>
            </a:r>
            <a:endParaRPr>
              <a:latin typeface="Verdana"/>
              <a:ea typeface="Verdana"/>
              <a:cs typeface="Verdana"/>
              <a:sym typeface="Verdana"/>
            </a:endParaRPr>
          </a:p>
          <a:p>
            <a:pPr marL="0" lvl="0" indent="0" rtl="0">
              <a:spcBef>
                <a:spcPts val="1600"/>
              </a:spcBef>
              <a:spcAft>
                <a:spcPts val="0"/>
              </a:spcAft>
              <a:buNone/>
            </a:pPr>
            <a:r>
              <a:rPr lang="en">
                <a:latin typeface="Verdana"/>
                <a:ea typeface="Verdana"/>
                <a:cs typeface="Verdana"/>
                <a:sym typeface="Verdana"/>
              </a:rPr>
              <a:t>Evaluation</a:t>
            </a:r>
            <a:endParaRPr>
              <a:latin typeface="Verdana"/>
              <a:ea typeface="Verdana"/>
              <a:cs typeface="Verdana"/>
              <a:sym typeface="Verdana"/>
            </a:endParaRPr>
          </a:p>
          <a:p>
            <a:pPr marL="0" lvl="0" indent="0" rtl="0">
              <a:spcBef>
                <a:spcPts val="1600"/>
              </a:spcBef>
              <a:spcAft>
                <a:spcPts val="1600"/>
              </a:spcAft>
              <a:buNone/>
            </a:pPr>
            <a:endParaRPr>
              <a:latin typeface="Comfortaa"/>
              <a:ea typeface="Comfortaa"/>
              <a:cs typeface="Comfortaa"/>
              <a:sym typeface="Comfortaa"/>
            </a:endParaRPr>
          </a:p>
        </p:txBody>
      </p:sp>
      <p:pic>
        <p:nvPicPr>
          <p:cNvPr id="388" name="Shape 388"/>
          <p:cNvPicPr preferRelativeResize="0"/>
          <p:nvPr/>
        </p:nvPicPr>
        <p:blipFill rotWithShape="1">
          <a:blip r:embed="rId3">
            <a:alphaModFix/>
          </a:blip>
          <a:srcRect l="34149" b="19178"/>
          <a:stretch/>
        </p:blipFill>
        <p:spPr>
          <a:xfrm flipH="1">
            <a:off x="0" y="0"/>
            <a:ext cx="2826425" cy="195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410650" y="459825"/>
            <a:ext cx="30189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latin typeface="Verdana"/>
                <a:ea typeface="Verdana"/>
                <a:cs typeface="Verdana"/>
                <a:sym typeface="Verdana"/>
              </a:rPr>
              <a:t>Modeling Setup</a:t>
            </a:r>
            <a:endParaRPr baseline="-25000">
              <a:latin typeface="Verdana"/>
              <a:ea typeface="Verdana"/>
              <a:cs typeface="Verdana"/>
              <a:sym typeface="Verdana"/>
            </a:endParaRPr>
          </a:p>
          <a:p>
            <a:pPr marL="0" lvl="0" indent="0" rtl="0">
              <a:spcBef>
                <a:spcPts val="0"/>
              </a:spcBef>
              <a:spcAft>
                <a:spcPts val="0"/>
              </a:spcAft>
              <a:buNone/>
            </a:pPr>
            <a:endParaRPr/>
          </a:p>
        </p:txBody>
      </p:sp>
      <p:pic>
        <p:nvPicPr>
          <p:cNvPr id="394" name="Shape 394"/>
          <p:cNvPicPr preferRelativeResize="0"/>
          <p:nvPr/>
        </p:nvPicPr>
        <p:blipFill>
          <a:blip r:embed="rId3">
            <a:alphaModFix/>
          </a:blip>
          <a:stretch>
            <a:fillRect/>
          </a:stretch>
        </p:blipFill>
        <p:spPr>
          <a:xfrm>
            <a:off x="3794500" y="1483375"/>
            <a:ext cx="5133075" cy="2872000"/>
          </a:xfrm>
          <a:prstGeom prst="rect">
            <a:avLst/>
          </a:prstGeom>
          <a:noFill/>
          <a:ln>
            <a:noFill/>
          </a:ln>
        </p:spPr>
      </p:pic>
      <p:sp>
        <p:nvSpPr>
          <p:cNvPr id="395" name="Shape 395"/>
          <p:cNvSpPr txBox="1"/>
          <p:nvPr/>
        </p:nvSpPr>
        <p:spPr>
          <a:xfrm>
            <a:off x="189100" y="1483375"/>
            <a:ext cx="3605400" cy="2420400"/>
          </a:xfrm>
          <a:prstGeom prst="rect">
            <a:avLst/>
          </a:prstGeom>
          <a:noFill/>
          <a:ln>
            <a:noFill/>
          </a:ln>
        </p:spPr>
        <p:txBody>
          <a:bodyPr spcFirstLastPara="1" wrap="square" lIns="91425" tIns="91425" rIns="91425" bIns="91425" anchor="t" anchorCtr="0">
            <a:noAutofit/>
          </a:bodyPr>
          <a:lstStyle/>
          <a:p>
            <a:pPr marL="457200" lvl="0" indent="-330200" rtl="0">
              <a:lnSpc>
                <a:spcPct val="107916"/>
              </a:lnSpc>
              <a:spcBef>
                <a:spcPts val="0"/>
              </a:spcBef>
              <a:spcAft>
                <a:spcPts val="0"/>
              </a:spcAft>
              <a:buClr>
                <a:schemeClr val="dk1"/>
              </a:buClr>
              <a:buSzPts val="1600"/>
              <a:buFont typeface="Verdana"/>
              <a:buChar char="●"/>
            </a:pPr>
            <a:r>
              <a:rPr lang="en" sz="1600">
                <a:solidFill>
                  <a:schemeClr val="dk1"/>
                </a:solidFill>
                <a:latin typeface="Verdana"/>
                <a:ea typeface="Verdana"/>
                <a:cs typeface="Verdana"/>
                <a:sym typeface="Verdana"/>
              </a:rPr>
              <a:t>Trained models on a random 80% sample of sensors  </a:t>
            </a:r>
            <a:endParaRPr sz="1600">
              <a:solidFill>
                <a:schemeClr val="dk1"/>
              </a:solidFill>
              <a:latin typeface="Verdana"/>
              <a:ea typeface="Verdana"/>
              <a:cs typeface="Verdana"/>
              <a:sym typeface="Verdana"/>
            </a:endParaRPr>
          </a:p>
          <a:p>
            <a:pPr marL="914400" lvl="1" indent="-330200" rtl="0">
              <a:lnSpc>
                <a:spcPct val="107916"/>
              </a:lnSpc>
              <a:spcBef>
                <a:spcPts val="0"/>
              </a:spcBef>
              <a:spcAft>
                <a:spcPts val="0"/>
              </a:spcAft>
              <a:buClr>
                <a:schemeClr val="dk1"/>
              </a:buClr>
              <a:buSzPts val="1600"/>
              <a:buFont typeface="Verdana"/>
              <a:buChar char="○"/>
            </a:pPr>
            <a:r>
              <a:rPr lang="en" sz="1600">
                <a:solidFill>
                  <a:schemeClr val="dk1"/>
                </a:solidFill>
                <a:latin typeface="Verdana"/>
                <a:ea typeface="Verdana"/>
                <a:cs typeface="Verdana"/>
                <a:sym typeface="Verdana"/>
              </a:rPr>
              <a:t>Reserved the remaining sensors for testing</a:t>
            </a:r>
            <a:endParaRPr sz="1600">
              <a:solidFill>
                <a:schemeClr val="dk1"/>
              </a:solidFill>
              <a:latin typeface="Verdana"/>
              <a:ea typeface="Verdana"/>
              <a:cs typeface="Verdana"/>
              <a:sym typeface="Verdana"/>
            </a:endParaRPr>
          </a:p>
          <a:p>
            <a:pPr marL="0" lvl="0" indent="0" rtl="0">
              <a:lnSpc>
                <a:spcPct val="107916"/>
              </a:lnSpc>
              <a:spcBef>
                <a:spcPts val="800"/>
              </a:spcBef>
              <a:spcAft>
                <a:spcPts val="0"/>
              </a:spcAft>
              <a:buNone/>
            </a:pPr>
            <a:r>
              <a:rPr lang="en" sz="1600">
                <a:solidFill>
                  <a:schemeClr val="dk1"/>
                </a:solidFill>
                <a:latin typeface="Verdana"/>
                <a:ea typeface="Verdana"/>
                <a:cs typeface="Verdana"/>
                <a:sym typeface="Verdana"/>
              </a:rPr>
              <a:t> </a:t>
            </a:r>
            <a:endParaRPr sz="1600">
              <a:solidFill>
                <a:schemeClr val="dk1"/>
              </a:solidFill>
              <a:latin typeface="Verdana"/>
              <a:ea typeface="Verdana"/>
              <a:cs typeface="Verdana"/>
              <a:sym typeface="Verdana"/>
            </a:endParaRPr>
          </a:p>
          <a:p>
            <a:pPr marL="457200" lvl="0" indent="-330200" rtl="0">
              <a:lnSpc>
                <a:spcPct val="107916"/>
              </a:lnSpc>
              <a:spcBef>
                <a:spcPts val="800"/>
              </a:spcBef>
              <a:spcAft>
                <a:spcPts val="0"/>
              </a:spcAft>
              <a:buClr>
                <a:schemeClr val="dk1"/>
              </a:buClr>
              <a:buSzPts val="1600"/>
              <a:buFont typeface="Verdana"/>
              <a:buChar char="●"/>
            </a:pPr>
            <a:r>
              <a:rPr lang="en" sz="1600">
                <a:solidFill>
                  <a:schemeClr val="dk1"/>
                </a:solidFill>
                <a:latin typeface="Verdana"/>
                <a:ea typeface="Verdana"/>
                <a:cs typeface="Verdana"/>
                <a:sym typeface="Verdana"/>
              </a:rPr>
              <a:t>Tuned all hyper-parameters using K-fold cross-validation.</a:t>
            </a:r>
            <a:endParaRPr sz="1600">
              <a:solidFill>
                <a:schemeClr val="dk1"/>
              </a:solidFill>
              <a:latin typeface="Verdana"/>
              <a:ea typeface="Verdana"/>
              <a:cs typeface="Verdana"/>
              <a:sym typeface="Verdana"/>
            </a:endParaRPr>
          </a:p>
          <a:p>
            <a:pPr marL="914400" lvl="1" indent="-330200" rtl="0">
              <a:lnSpc>
                <a:spcPct val="107916"/>
              </a:lnSpc>
              <a:spcBef>
                <a:spcPts val="0"/>
              </a:spcBef>
              <a:spcAft>
                <a:spcPts val="0"/>
              </a:spcAft>
              <a:buClr>
                <a:schemeClr val="dk1"/>
              </a:buClr>
              <a:buSzPts val="1600"/>
              <a:buFont typeface="Verdana"/>
              <a:buChar char="○"/>
            </a:pPr>
            <a:r>
              <a:rPr lang="en" sz="1600">
                <a:solidFill>
                  <a:schemeClr val="dk1"/>
                </a:solidFill>
                <a:latin typeface="Verdana"/>
                <a:ea typeface="Verdana"/>
                <a:cs typeface="Verdana"/>
                <a:sym typeface="Verdana"/>
              </a:rPr>
              <a:t>Optimizing for R</a:t>
            </a:r>
            <a:r>
              <a:rPr lang="en" sz="1600" baseline="30000">
                <a:solidFill>
                  <a:schemeClr val="dk1"/>
                </a:solidFill>
                <a:latin typeface="Verdana"/>
                <a:ea typeface="Verdana"/>
                <a:cs typeface="Verdana"/>
                <a:sym typeface="Verdana"/>
              </a:rPr>
              <a:t>2</a:t>
            </a:r>
            <a:endParaRPr sz="1600" baseline="30000">
              <a:solidFill>
                <a:schemeClr val="dk1"/>
              </a:solidFill>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Verdana"/>
                <a:ea typeface="Verdana"/>
                <a:cs typeface="Verdana"/>
                <a:sym typeface="Verdana"/>
              </a:rPr>
              <a:t>Baseline Model - Simple Linear Regression</a:t>
            </a:r>
            <a:endParaRPr>
              <a:latin typeface="Verdana"/>
              <a:ea typeface="Verdana"/>
              <a:cs typeface="Verdana"/>
              <a:sym typeface="Verdana"/>
            </a:endParaRPr>
          </a:p>
        </p:txBody>
      </p:sp>
      <p:pic>
        <p:nvPicPr>
          <p:cNvPr id="401" name="Shape 401"/>
          <p:cNvPicPr preferRelativeResize="0"/>
          <p:nvPr/>
        </p:nvPicPr>
        <p:blipFill>
          <a:blip r:embed="rId3">
            <a:alphaModFix/>
          </a:blip>
          <a:stretch>
            <a:fillRect/>
          </a:stretch>
        </p:blipFill>
        <p:spPr>
          <a:xfrm>
            <a:off x="4824300" y="1525099"/>
            <a:ext cx="4197100" cy="2832600"/>
          </a:xfrm>
          <a:prstGeom prst="rect">
            <a:avLst/>
          </a:prstGeom>
          <a:noFill/>
          <a:ln>
            <a:noFill/>
          </a:ln>
        </p:spPr>
      </p:pic>
      <p:pic>
        <p:nvPicPr>
          <p:cNvPr id="402" name="Shape 402"/>
          <p:cNvPicPr preferRelativeResize="0"/>
          <p:nvPr/>
        </p:nvPicPr>
        <p:blipFill>
          <a:blip r:embed="rId4">
            <a:alphaModFix/>
          </a:blip>
          <a:stretch>
            <a:fillRect/>
          </a:stretch>
        </p:blipFill>
        <p:spPr>
          <a:xfrm>
            <a:off x="311700" y="1757375"/>
            <a:ext cx="4352750" cy="2205825"/>
          </a:xfrm>
          <a:prstGeom prst="rect">
            <a:avLst/>
          </a:prstGeom>
          <a:noFill/>
          <a:ln>
            <a:noFill/>
          </a:ln>
        </p:spPr>
      </p:pic>
      <p:sp>
        <p:nvSpPr>
          <p:cNvPr id="403" name="Shape 403"/>
          <p:cNvSpPr/>
          <p:nvPr/>
        </p:nvSpPr>
        <p:spPr>
          <a:xfrm>
            <a:off x="327100" y="2113700"/>
            <a:ext cx="4352700" cy="176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p:nvPr/>
        </p:nvSpPr>
        <p:spPr>
          <a:xfrm>
            <a:off x="5511400" y="423850"/>
            <a:ext cx="1770600" cy="45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latin typeface="Verdana"/>
                <a:ea typeface="Verdana"/>
                <a:cs typeface="Verdana"/>
                <a:sym typeface="Verdana"/>
              </a:rPr>
              <a:t>Random Forest </a:t>
            </a:r>
            <a:endParaRPr b="1">
              <a:latin typeface="Verdana"/>
              <a:ea typeface="Verdana"/>
              <a:cs typeface="Verdana"/>
              <a:sym typeface="Verdana"/>
            </a:endParaRPr>
          </a:p>
        </p:txBody>
      </p:sp>
      <p:pic>
        <p:nvPicPr>
          <p:cNvPr id="409" name="Shape 409"/>
          <p:cNvPicPr preferRelativeResize="0"/>
          <p:nvPr/>
        </p:nvPicPr>
        <p:blipFill>
          <a:blip r:embed="rId3">
            <a:alphaModFix/>
          </a:blip>
          <a:stretch>
            <a:fillRect/>
          </a:stretch>
        </p:blipFill>
        <p:spPr>
          <a:xfrm>
            <a:off x="4959388" y="787363"/>
            <a:ext cx="2874624" cy="1951151"/>
          </a:xfrm>
          <a:prstGeom prst="rect">
            <a:avLst/>
          </a:prstGeom>
          <a:noFill/>
          <a:ln>
            <a:noFill/>
          </a:ln>
        </p:spPr>
      </p:pic>
      <p:sp>
        <p:nvSpPr>
          <p:cNvPr id="410" name="Shape 410"/>
          <p:cNvSpPr txBox="1"/>
          <p:nvPr/>
        </p:nvSpPr>
        <p:spPr>
          <a:xfrm>
            <a:off x="1682350" y="1114300"/>
            <a:ext cx="840900" cy="4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Verdana"/>
                <a:ea typeface="Verdana"/>
                <a:cs typeface="Verdana"/>
                <a:sym typeface="Verdana"/>
              </a:rPr>
              <a:t>Ridge</a:t>
            </a:r>
            <a:endParaRPr b="1">
              <a:latin typeface="Verdana"/>
              <a:ea typeface="Verdana"/>
              <a:cs typeface="Verdana"/>
              <a:sym typeface="Verdana"/>
            </a:endParaRPr>
          </a:p>
        </p:txBody>
      </p:sp>
      <p:sp>
        <p:nvSpPr>
          <p:cNvPr id="411" name="Shape 411"/>
          <p:cNvSpPr txBox="1">
            <a:spLocks noGrp="1"/>
          </p:cNvSpPr>
          <p:nvPr>
            <p:ph type="title"/>
          </p:nvPr>
        </p:nvSpPr>
        <p:spPr>
          <a:xfrm>
            <a:off x="311700" y="445025"/>
            <a:ext cx="8520600" cy="216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Modeling Methods Tested</a:t>
            </a:r>
            <a:endParaRPr>
              <a:latin typeface="Verdana"/>
              <a:ea typeface="Verdana"/>
              <a:cs typeface="Verdana"/>
              <a:sym typeface="Verdana"/>
            </a:endParaRPr>
          </a:p>
        </p:txBody>
      </p:sp>
      <p:pic>
        <p:nvPicPr>
          <p:cNvPr id="412" name="Shape 412"/>
          <p:cNvPicPr preferRelativeResize="0"/>
          <p:nvPr/>
        </p:nvPicPr>
        <p:blipFill>
          <a:blip r:embed="rId4">
            <a:alphaModFix/>
          </a:blip>
          <a:stretch>
            <a:fillRect/>
          </a:stretch>
        </p:blipFill>
        <p:spPr>
          <a:xfrm>
            <a:off x="1105975" y="1494050"/>
            <a:ext cx="1993649" cy="1867275"/>
          </a:xfrm>
          <a:prstGeom prst="rect">
            <a:avLst/>
          </a:prstGeom>
          <a:noFill/>
          <a:ln>
            <a:noFill/>
          </a:ln>
        </p:spPr>
      </p:pic>
      <p:pic>
        <p:nvPicPr>
          <p:cNvPr id="413" name="Shape 413"/>
          <p:cNvPicPr preferRelativeResize="0"/>
          <p:nvPr/>
        </p:nvPicPr>
        <p:blipFill>
          <a:blip r:embed="rId5">
            <a:alphaModFix/>
          </a:blip>
          <a:stretch>
            <a:fillRect/>
          </a:stretch>
        </p:blipFill>
        <p:spPr>
          <a:xfrm>
            <a:off x="317074" y="3796849"/>
            <a:ext cx="3571451" cy="1025876"/>
          </a:xfrm>
          <a:prstGeom prst="rect">
            <a:avLst/>
          </a:prstGeom>
          <a:noFill/>
          <a:ln>
            <a:noFill/>
          </a:ln>
        </p:spPr>
      </p:pic>
      <p:sp>
        <p:nvSpPr>
          <p:cNvPr id="414" name="Shape 414"/>
          <p:cNvSpPr txBox="1"/>
          <p:nvPr/>
        </p:nvSpPr>
        <p:spPr>
          <a:xfrm>
            <a:off x="1540600" y="3439688"/>
            <a:ext cx="1124400" cy="4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Verdana"/>
                <a:ea typeface="Verdana"/>
                <a:cs typeface="Verdana"/>
                <a:sym typeface="Verdana"/>
              </a:rPr>
              <a:t>XGBoost</a:t>
            </a:r>
            <a:endParaRPr b="1">
              <a:latin typeface="Verdana"/>
              <a:ea typeface="Verdana"/>
              <a:cs typeface="Verdana"/>
              <a:sym typeface="Verdana"/>
            </a:endParaRPr>
          </a:p>
        </p:txBody>
      </p:sp>
      <p:pic>
        <p:nvPicPr>
          <p:cNvPr id="415" name="Shape 415"/>
          <p:cNvPicPr preferRelativeResize="0"/>
          <p:nvPr/>
        </p:nvPicPr>
        <p:blipFill>
          <a:blip r:embed="rId6">
            <a:alphaModFix/>
          </a:blip>
          <a:stretch>
            <a:fillRect/>
          </a:stretch>
        </p:blipFill>
        <p:spPr>
          <a:xfrm>
            <a:off x="4976563" y="3087600"/>
            <a:ext cx="2840275" cy="1893525"/>
          </a:xfrm>
          <a:prstGeom prst="rect">
            <a:avLst/>
          </a:prstGeom>
          <a:noFill/>
          <a:ln>
            <a:noFill/>
          </a:ln>
        </p:spPr>
      </p:pic>
      <p:sp>
        <p:nvSpPr>
          <p:cNvPr id="416" name="Shape 416"/>
          <p:cNvSpPr txBox="1"/>
          <p:nvPr/>
        </p:nvSpPr>
        <p:spPr>
          <a:xfrm>
            <a:off x="5976263" y="2700650"/>
            <a:ext cx="840900" cy="47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Verdana"/>
                <a:ea typeface="Verdana"/>
                <a:cs typeface="Verdana"/>
                <a:sym typeface="Verdana"/>
              </a:rPr>
              <a:t>CNN</a:t>
            </a:r>
            <a:endParaRPr b="1">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title"/>
          </p:nvPr>
        </p:nvSpPr>
        <p:spPr>
          <a:xfrm>
            <a:off x="311700" y="8945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Verdana"/>
                <a:ea typeface="Verdana"/>
                <a:cs typeface="Verdana"/>
                <a:sym typeface="Verdana"/>
              </a:rPr>
              <a:t>CNN Architecture</a:t>
            </a:r>
            <a:endParaRPr>
              <a:latin typeface="Verdana"/>
              <a:ea typeface="Verdana"/>
              <a:cs typeface="Verdana"/>
              <a:sym typeface="Verdana"/>
            </a:endParaRPr>
          </a:p>
        </p:txBody>
      </p:sp>
      <p:pic>
        <p:nvPicPr>
          <p:cNvPr id="422" name="Shape 422"/>
          <p:cNvPicPr preferRelativeResize="0"/>
          <p:nvPr/>
        </p:nvPicPr>
        <p:blipFill>
          <a:blip r:embed="rId3">
            <a:alphaModFix/>
          </a:blip>
          <a:stretch>
            <a:fillRect/>
          </a:stretch>
        </p:blipFill>
        <p:spPr>
          <a:xfrm>
            <a:off x="745788" y="710600"/>
            <a:ext cx="7652425" cy="1705525"/>
          </a:xfrm>
          <a:prstGeom prst="rect">
            <a:avLst/>
          </a:prstGeom>
          <a:noFill/>
          <a:ln>
            <a:noFill/>
          </a:ln>
        </p:spPr>
      </p:pic>
      <p:sp>
        <p:nvSpPr>
          <p:cNvPr id="423" name="Shape 423"/>
          <p:cNvSpPr txBox="1"/>
          <p:nvPr/>
        </p:nvSpPr>
        <p:spPr>
          <a:xfrm>
            <a:off x="311700" y="2506700"/>
            <a:ext cx="8472600" cy="2078400"/>
          </a:xfrm>
          <a:prstGeom prst="rect">
            <a:avLst/>
          </a:prstGeom>
          <a:noFill/>
          <a:ln>
            <a:noFill/>
          </a:ln>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chemeClr val="dk1"/>
              </a:buClr>
              <a:buSzPts val="1800"/>
              <a:buFont typeface="Verdana"/>
              <a:buChar char="●"/>
            </a:pPr>
            <a:r>
              <a:rPr lang="en" sz="1800">
                <a:solidFill>
                  <a:schemeClr val="dk1"/>
                </a:solidFill>
                <a:latin typeface="Verdana"/>
                <a:ea typeface="Verdana"/>
                <a:cs typeface="Verdana"/>
                <a:sym typeface="Verdana"/>
              </a:rPr>
              <a:t>1D convolutional layer:</a:t>
            </a:r>
            <a:endParaRPr sz="1800">
              <a:solidFill>
                <a:schemeClr val="dk1"/>
              </a:solidFill>
              <a:latin typeface="Verdana"/>
              <a:ea typeface="Verdana"/>
              <a:cs typeface="Verdana"/>
              <a:sym typeface="Verdana"/>
            </a:endParaRPr>
          </a:p>
          <a:p>
            <a:pPr marL="914400" lvl="1" indent="-323850" rtl="0">
              <a:lnSpc>
                <a:spcPct val="115000"/>
              </a:lnSpc>
              <a:spcBef>
                <a:spcPts val="0"/>
              </a:spcBef>
              <a:spcAft>
                <a:spcPts val="0"/>
              </a:spcAft>
              <a:buClr>
                <a:schemeClr val="dk1"/>
              </a:buClr>
              <a:buSzPts val="1500"/>
              <a:buFont typeface="Verdana"/>
              <a:buChar char="○"/>
            </a:pPr>
            <a:r>
              <a:rPr lang="en" sz="1500">
                <a:solidFill>
                  <a:schemeClr val="dk1"/>
                </a:solidFill>
                <a:latin typeface="Verdana"/>
                <a:ea typeface="Verdana"/>
                <a:cs typeface="Verdana"/>
                <a:sym typeface="Verdana"/>
              </a:rPr>
              <a:t>Inputs: Features that change on a daily basis within a site sequence</a:t>
            </a:r>
            <a:endParaRPr sz="1500">
              <a:solidFill>
                <a:schemeClr val="dk1"/>
              </a:solidFill>
              <a:latin typeface="Verdana"/>
              <a:ea typeface="Verdana"/>
              <a:cs typeface="Verdana"/>
              <a:sym typeface="Verdana"/>
            </a:endParaRPr>
          </a:p>
          <a:p>
            <a:pPr marL="914400" lvl="1" indent="-323850" rtl="0">
              <a:lnSpc>
                <a:spcPct val="115000"/>
              </a:lnSpc>
              <a:spcBef>
                <a:spcPts val="0"/>
              </a:spcBef>
              <a:spcAft>
                <a:spcPts val="0"/>
              </a:spcAft>
              <a:buClr>
                <a:schemeClr val="dk1"/>
              </a:buClr>
              <a:buSzPts val="1500"/>
              <a:buFont typeface="Verdana"/>
              <a:buChar char="○"/>
            </a:pPr>
            <a:r>
              <a:rPr lang="en" sz="1500">
                <a:solidFill>
                  <a:schemeClr val="dk1"/>
                </a:solidFill>
                <a:latin typeface="Verdana"/>
                <a:ea typeface="Verdana"/>
                <a:cs typeface="Verdana"/>
                <a:sym typeface="Verdana"/>
              </a:rPr>
              <a:t>Kernel width of size 3: Relationships between features from previous day, current day, and following day accounted for when predicting pollution on current day</a:t>
            </a:r>
            <a:endParaRPr sz="1500">
              <a:solidFill>
                <a:schemeClr val="dk1"/>
              </a:solidFill>
              <a:latin typeface="Verdana"/>
              <a:ea typeface="Verdana"/>
              <a:cs typeface="Verdana"/>
              <a:sym typeface="Verdana"/>
            </a:endParaRPr>
          </a:p>
          <a:p>
            <a:pPr marL="457200" marR="0" lvl="0" indent="-342900" algn="l" rtl="0">
              <a:lnSpc>
                <a:spcPct val="115000"/>
              </a:lnSpc>
              <a:spcBef>
                <a:spcPts val="0"/>
              </a:spcBef>
              <a:spcAft>
                <a:spcPts val="0"/>
              </a:spcAft>
              <a:buClr>
                <a:schemeClr val="dk1"/>
              </a:buClr>
              <a:buSzPts val="1800"/>
              <a:buFont typeface="Verdana"/>
              <a:buChar char="●"/>
            </a:pPr>
            <a:r>
              <a:rPr lang="en" sz="1800">
                <a:solidFill>
                  <a:schemeClr val="dk1"/>
                </a:solidFill>
                <a:latin typeface="Verdana"/>
                <a:ea typeface="Verdana"/>
                <a:cs typeface="Verdana"/>
                <a:sym typeface="Verdana"/>
              </a:rPr>
              <a:t>All features inputted to 2-layer fully connected component</a:t>
            </a:r>
            <a:endParaRPr sz="1800">
              <a:solidFill>
                <a:schemeClr val="dk1"/>
              </a:solidFill>
              <a:latin typeface="Verdana"/>
              <a:ea typeface="Verdana"/>
              <a:cs typeface="Verdana"/>
              <a:sym typeface="Verdana"/>
            </a:endParaRPr>
          </a:p>
          <a:p>
            <a:pPr marL="457200" marR="0" lvl="0" indent="-342900" algn="l" rtl="0">
              <a:lnSpc>
                <a:spcPct val="115000"/>
              </a:lnSpc>
              <a:spcBef>
                <a:spcPts val="0"/>
              </a:spcBef>
              <a:spcAft>
                <a:spcPts val="0"/>
              </a:spcAft>
              <a:buClr>
                <a:schemeClr val="dk1"/>
              </a:buClr>
              <a:buSzPts val="1800"/>
              <a:buFont typeface="Verdana"/>
              <a:buChar char="●"/>
            </a:pPr>
            <a:r>
              <a:rPr lang="en" sz="1800">
                <a:solidFill>
                  <a:schemeClr val="dk1"/>
                </a:solidFill>
                <a:latin typeface="Verdana"/>
                <a:ea typeface="Verdana"/>
                <a:cs typeface="Verdana"/>
                <a:sym typeface="Verdana"/>
              </a:rPr>
              <a:t>Hidden units resulting from 1D convolution and 2-layer component concatenated</a:t>
            </a:r>
            <a:endParaRPr sz="1800">
              <a:solidFill>
                <a:schemeClr val="dk1"/>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03400" y="1958946"/>
            <a:ext cx="42390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Verdana"/>
                <a:ea typeface="Verdana"/>
                <a:cs typeface="Verdana"/>
                <a:sym typeface="Verdana"/>
              </a:rPr>
              <a:t>What’s the Problem? </a:t>
            </a:r>
            <a:endParaRPr>
              <a:latin typeface="Verdana"/>
              <a:ea typeface="Verdana"/>
              <a:cs typeface="Verdana"/>
              <a:sym typeface="Verdana"/>
            </a:endParaRPr>
          </a:p>
        </p:txBody>
      </p:sp>
      <p:sp>
        <p:nvSpPr>
          <p:cNvPr id="194" name="Shape 19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endParaRPr>
              <a:latin typeface="Lato"/>
              <a:ea typeface="Lato"/>
              <a:cs typeface="Lato"/>
              <a:sym typeface="Lato"/>
            </a:endParaRPr>
          </a:p>
          <a:p>
            <a:pPr marL="0" lvl="0" indent="0">
              <a:spcBef>
                <a:spcPts val="1600"/>
              </a:spcBef>
              <a:spcAft>
                <a:spcPts val="0"/>
              </a:spcAft>
              <a:buNone/>
            </a:pPr>
            <a:endParaRPr>
              <a:latin typeface="Verdana"/>
              <a:ea typeface="Verdana"/>
              <a:cs typeface="Verdana"/>
              <a:sym typeface="Verdana"/>
            </a:endParaRPr>
          </a:p>
          <a:p>
            <a:pPr marL="0" lvl="0" indent="0">
              <a:spcBef>
                <a:spcPts val="1600"/>
              </a:spcBef>
              <a:spcAft>
                <a:spcPts val="0"/>
              </a:spcAft>
              <a:buClr>
                <a:schemeClr val="dk1"/>
              </a:buClr>
              <a:buSzPts val="1100"/>
              <a:buFont typeface="Arial"/>
              <a:buNone/>
            </a:pPr>
            <a:r>
              <a:rPr lang="en">
                <a:latin typeface="Verdana"/>
                <a:ea typeface="Verdana"/>
                <a:cs typeface="Verdana"/>
                <a:sym typeface="Verdana"/>
              </a:rPr>
              <a:t>Problem Statement</a:t>
            </a:r>
            <a:endParaRPr>
              <a:latin typeface="Verdana"/>
              <a:ea typeface="Verdana"/>
              <a:cs typeface="Verdana"/>
              <a:sym typeface="Verdana"/>
            </a:endParaRPr>
          </a:p>
          <a:p>
            <a:pPr marL="0" lvl="0" indent="0">
              <a:spcBef>
                <a:spcPts val="1600"/>
              </a:spcBef>
              <a:spcAft>
                <a:spcPts val="0"/>
              </a:spcAft>
              <a:buClr>
                <a:schemeClr val="dk1"/>
              </a:buClr>
              <a:buSzPts val="1100"/>
              <a:buFont typeface="Arial"/>
              <a:buNone/>
            </a:pPr>
            <a:r>
              <a:rPr lang="en">
                <a:latin typeface="Verdana"/>
                <a:ea typeface="Verdana"/>
                <a:cs typeface="Verdana"/>
                <a:sym typeface="Verdana"/>
              </a:rPr>
              <a:t>Motivation</a:t>
            </a:r>
            <a:endParaRPr>
              <a:latin typeface="Verdana"/>
              <a:ea typeface="Verdana"/>
              <a:cs typeface="Verdana"/>
              <a:sym typeface="Verdana"/>
            </a:endParaRPr>
          </a:p>
          <a:p>
            <a:pPr marL="0" lvl="0" indent="0">
              <a:spcBef>
                <a:spcPts val="1600"/>
              </a:spcBef>
              <a:spcAft>
                <a:spcPts val="0"/>
              </a:spcAft>
              <a:buClr>
                <a:schemeClr val="dk1"/>
              </a:buClr>
              <a:buSzPts val="1100"/>
              <a:buFont typeface="Arial"/>
              <a:buNone/>
            </a:pPr>
            <a:endParaRPr>
              <a:latin typeface="Comfortaa"/>
              <a:ea typeface="Comfortaa"/>
              <a:cs typeface="Comfortaa"/>
              <a:sym typeface="Comfortaa"/>
            </a:endParaRPr>
          </a:p>
          <a:p>
            <a:pPr marL="0" lvl="0" indent="0" rtl="0">
              <a:spcBef>
                <a:spcPts val="1600"/>
              </a:spcBef>
              <a:spcAft>
                <a:spcPts val="1600"/>
              </a:spcAft>
              <a:buNone/>
            </a:pPr>
            <a:endParaRPr>
              <a:latin typeface="Comfortaa"/>
              <a:ea typeface="Comfortaa"/>
              <a:cs typeface="Comfortaa"/>
              <a:sym typeface="Comfortaa"/>
            </a:endParaRPr>
          </a:p>
        </p:txBody>
      </p:sp>
      <p:pic>
        <p:nvPicPr>
          <p:cNvPr id="195" name="Shape 195"/>
          <p:cNvPicPr preferRelativeResize="0"/>
          <p:nvPr/>
        </p:nvPicPr>
        <p:blipFill>
          <a:blip r:embed="rId3">
            <a:alphaModFix/>
          </a:blip>
          <a:stretch>
            <a:fillRect/>
          </a:stretch>
        </p:blipFill>
        <p:spPr>
          <a:xfrm>
            <a:off x="0" y="4097750"/>
            <a:ext cx="1567875" cy="1045750"/>
          </a:xfrm>
          <a:prstGeom prst="rect">
            <a:avLst/>
          </a:prstGeom>
          <a:noFill/>
          <a:ln>
            <a:noFill/>
          </a:ln>
        </p:spPr>
      </p:pic>
      <p:pic>
        <p:nvPicPr>
          <p:cNvPr id="196" name="Shape 196"/>
          <p:cNvPicPr preferRelativeResize="0"/>
          <p:nvPr/>
        </p:nvPicPr>
        <p:blipFill>
          <a:blip r:embed="rId4">
            <a:alphaModFix/>
          </a:blip>
          <a:stretch>
            <a:fillRect/>
          </a:stretch>
        </p:blipFill>
        <p:spPr>
          <a:xfrm>
            <a:off x="1572676" y="4097625"/>
            <a:ext cx="1567864" cy="1045750"/>
          </a:xfrm>
          <a:prstGeom prst="rect">
            <a:avLst/>
          </a:prstGeom>
          <a:noFill/>
          <a:ln>
            <a:noFill/>
          </a:ln>
        </p:spPr>
      </p:pic>
      <p:pic>
        <p:nvPicPr>
          <p:cNvPr id="197" name="Shape 197"/>
          <p:cNvPicPr preferRelativeResize="0"/>
          <p:nvPr/>
        </p:nvPicPr>
        <p:blipFill rotWithShape="1">
          <a:blip r:embed="rId5">
            <a:alphaModFix/>
          </a:blip>
          <a:srcRect l="18382" r="18185" b="12157"/>
          <a:stretch/>
        </p:blipFill>
        <p:spPr>
          <a:xfrm>
            <a:off x="3071250" y="4097750"/>
            <a:ext cx="1504950" cy="1045750"/>
          </a:xfrm>
          <a:prstGeom prst="rect">
            <a:avLst/>
          </a:prstGeom>
          <a:noFill/>
          <a:ln>
            <a:noFill/>
          </a:ln>
        </p:spPr>
      </p:pic>
      <p:pic>
        <p:nvPicPr>
          <p:cNvPr id="198" name="Shape 198"/>
          <p:cNvPicPr preferRelativeResize="0"/>
          <p:nvPr/>
        </p:nvPicPr>
        <p:blipFill>
          <a:blip r:embed="rId6">
            <a:alphaModFix/>
          </a:blip>
          <a:stretch>
            <a:fillRect/>
          </a:stretch>
        </p:blipFill>
        <p:spPr>
          <a:xfrm>
            <a:off x="0" y="1"/>
            <a:ext cx="1863934" cy="1482300"/>
          </a:xfrm>
          <a:prstGeom prst="rect">
            <a:avLst/>
          </a:prstGeom>
          <a:noFill/>
          <a:ln>
            <a:noFill/>
          </a:ln>
        </p:spPr>
      </p:pic>
      <p:pic>
        <p:nvPicPr>
          <p:cNvPr id="199" name="Shape 199"/>
          <p:cNvPicPr preferRelativeResize="0"/>
          <p:nvPr/>
        </p:nvPicPr>
        <p:blipFill>
          <a:blip r:embed="rId7">
            <a:alphaModFix/>
          </a:blip>
          <a:stretch>
            <a:fillRect/>
          </a:stretch>
        </p:blipFill>
        <p:spPr>
          <a:xfrm>
            <a:off x="1863925" y="0"/>
            <a:ext cx="2712274" cy="1482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Model Test R</a:t>
            </a:r>
            <a:r>
              <a:rPr lang="en" baseline="30000">
                <a:latin typeface="Verdana"/>
                <a:ea typeface="Verdana"/>
                <a:cs typeface="Verdana"/>
                <a:sym typeface="Verdana"/>
              </a:rPr>
              <a:t>2</a:t>
            </a:r>
            <a:r>
              <a:rPr lang="en">
                <a:latin typeface="Verdana"/>
                <a:ea typeface="Verdana"/>
                <a:cs typeface="Verdana"/>
                <a:sym typeface="Verdana"/>
              </a:rPr>
              <a:t> Results</a:t>
            </a:r>
            <a:endParaRPr>
              <a:latin typeface="Verdana"/>
              <a:ea typeface="Verdana"/>
              <a:cs typeface="Verdana"/>
              <a:sym typeface="Verdana"/>
            </a:endParaRPr>
          </a:p>
        </p:txBody>
      </p:sp>
      <p:pic>
        <p:nvPicPr>
          <p:cNvPr id="429" name="Shape 429"/>
          <p:cNvPicPr preferRelativeResize="0"/>
          <p:nvPr/>
        </p:nvPicPr>
        <p:blipFill>
          <a:blip r:embed="rId3">
            <a:alphaModFix/>
          </a:blip>
          <a:stretch>
            <a:fillRect/>
          </a:stretch>
        </p:blipFill>
        <p:spPr>
          <a:xfrm>
            <a:off x="629775" y="2196025"/>
            <a:ext cx="7884450" cy="751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a:blip r:embed="rId3">
            <a:alphaModFix/>
          </a:blip>
          <a:stretch>
            <a:fillRect/>
          </a:stretch>
        </p:blipFill>
        <p:spPr>
          <a:xfrm>
            <a:off x="0" y="1377950"/>
            <a:ext cx="4397976" cy="2937435"/>
          </a:xfrm>
          <a:prstGeom prst="rect">
            <a:avLst/>
          </a:prstGeom>
          <a:noFill/>
          <a:ln>
            <a:noFill/>
          </a:ln>
        </p:spPr>
      </p:pic>
      <p:pic>
        <p:nvPicPr>
          <p:cNvPr id="435" name="Shape 435"/>
          <p:cNvPicPr preferRelativeResize="0"/>
          <p:nvPr/>
        </p:nvPicPr>
        <p:blipFill>
          <a:blip r:embed="rId4">
            <a:alphaModFix/>
          </a:blip>
          <a:stretch>
            <a:fillRect/>
          </a:stretch>
        </p:blipFill>
        <p:spPr>
          <a:xfrm>
            <a:off x="4550375" y="1377950"/>
            <a:ext cx="4281927" cy="3031976"/>
          </a:xfrm>
          <a:prstGeom prst="rect">
            <a:avLst/>
          </a:prstGeom>
          <a:noFill/>
          <a:ln>
            <a:noFill/>
          </a:ln>
        </p:spPr>
      </p:pic>
      <p:sp>
        <p:nvSpPr>
          <p:cNvPr id="436" name="Shape 436"/>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Feature Importances</a:t>
            </a:r>
            <a:endParaRPr>
              <a:latin typeface="Verdana"/>
              <a:ea typeface="Verdana"/>
              <a:cs typeface="Verdana"/>
              <a:sym typeface="Verdana"/>
            </a:endParaRPr>
          </a:p>
        </p:txBody>
      </p:sp>
      <p:sp>
        <p:nvSpPr>
          <p:cNvPr id="437" name="Shape 437"/>
          <p:cNvSpPr/>
          <p:nvPr/>
        </p:nvSpPr>
        <p:spPr>
          <a:xfrm>
            <a:off x="695325" y="1606550"/>
            <a:ext cx="1171800" cy="683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8" name="Shape 438"/>
          <p:cNvSpPr/>
          <p:nvPr/>
        </p:nvSpPr>
        <p:spPr>
          <a:xfrm>
            <a:off x="4790100" y="1606550"/>
            <a:ext cx="930300" cy="247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p:nvPr/>
        </p:nvSpPr>
        <p:spPr>
          <a:xfrm>
            <a:off x="4634250" y="2597150"/>
            <a:ext cx="1086000" cy="247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0" name="Shape 440"/>
          <p:cNvSpPr/>
          <p:nvPr/>
        </p:nvSpPr>
        <p:spPr>
          <a:xfrm>
            <a:off x="781125" y="2797175"/>
            <a:ext cx="1086000" cy="508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a:blip r:embed="rId3">
            <a:alphaModFix/>
          </a:blip>
          <a:stretch>
            <a:fillRect/>
          </a:stretch>
        </p:blipFill>
        <p:spPr>
          <a:xfrm>
            <a:off x="1323975" y="1335450"/>
            <a:ext cx="6496050" cy="3543300"/>
          </a:xfrm>
          <a:prstGeom prst="rect">
            <a:avLst/>
          </a:prstGeom>
          <a:noFill/>
          <a:ln>
            <a:noFill/>
          </a:ln>
        </p:spPr>
      </p:pic>
      <p:sp>
        <p:nvSpPr>
          <p:cNvPr id="446" name="Shape 4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Model Diagnostics</a:t>
            </a:r>
            <a:endParaRPr>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Shape 451"/>
          <p:cNvPicPr preferRelativeResize="0"/>
          <p:nvPr/>
        </p:nvPicPr>
        <p:blipFill>
          <a:blip r:embed="rId3">
            <a:alphaModFix/>
          </a:blip>
          <a:stretch>
            <a:fillRect/>
          </a:stretch>
        </p:blipFill>
        <p:spPr>
          <a:xfrm>
            <a:off x="1425550" y="1436925"/>
            <a:ext cx="6496050" cy="3543300"/>
          </a:xfrm>
          <a:prstGeom prst="rect">
            <a:avLst/>
          </a:prstGeom>
          <a:noFill/>
          <a:ln>
            <a:noFill/>
          </a:ln>
        </p:spPr>
      </p:pic>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Model Diagnostics</a:t>
            </a:r>
            <a:endParaRPr>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277325" y="2211475"/>
            <a:ext cx="4045200" cy="1482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Verdana"/>
                <a:ea typeface="Verdana"/>
                <a:cs typeface="Verdana"/>
                <a:sym typeface="Verdana"/>
              </a:rPr>
              <a:t>Looking Ahead</a:t>
            </a:r>
            <a:endParaRPr>
              <a:latin typeface="Verdana"/>
              <a:ea typeface="Verdana"/>
              <a:cs typeface="Verdana"/>
              <a:sym typeface="Verdana"/>
            </a:endParaRPr>
          </a:p>
        </p:txBody>
      </p:sp>
      <p:sp>
        <p:nvSpPr>
          <p:cNvPr id="458" name="Shape 45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endParaRPr>
              <a:latin typeface="Comfortaa"/>
              <a:ea typeface="Comfortaa"/>
              <a:cs typeface="Comfortaa"/>
              <a:sym typeface="Comfortaa"/>
            </a:endParaRPr>
          </a:p>
          <a:p>
            <a:pPr marL="0" lvl="0" indent="0">
              <a:spcBef>
                <a:spcPts val="1600"/>
              </a:spcBef>
              <a:spcAft>
                <a:spcPts val="0"/>
              </a:spcAft>
              <a:buNone/>
            </a:pPr>
            <a:endParaRPr>
              <a:latin typeface="Verdana"/>
              <a:ea typeface="Verdana"/>
              <a:cs typeface="Verdana"/>
              <a:sym typeface="Verdana"/>
            </a:endParaRPr>
          </a:p>
          <a:p>
            <a:pPr marL="0" lvl="0" indent="0">
              <a:spcBef>
                <a:spcPts val="1600"/>
              </a:spcBef>
              <a:spcAft>
                <a:spcPts val="0"/>
              </a:spcAft>
              <a:buNone/>
            </a:pPr>
            <a:r>
              <a:rPr lang="en">
                <a:latin typeface="Verdana"/>
                <a:ea typeface="Verdana"/>
                <a:cs typeface="Verdana"/>
                <a:sym typeface="Verdana"/>
              </a:rPr>
              <a:t>Takeaways</a:t>
            </a:r>
            <a:endParaRPr>
              <a:latin typeface="Verdana"/>
              <a:ea typeface="Verdana"/>
              <a:cs typeface="Verdana"/>
              <a:sym typeface="Verdana"/>
            </a:endParaRPr>
          </a:p>
          <a:p>
            <a:pPr marL="0" lvl="0" indent="0" rtl="0">
              <a:spcBef>
                <a:spcPts val="1600"/>
              </a:spcBef>
              <a:spcAft>
                <a:spcPts val="0"/>
              </a:spcAft>
              <a:buClr>
                <a:schemeClr val="dk1"/>
              </a:buClr>
              <a:buSzPts val="1100"/>
              <a:buFont typeface="Arial"/>
              <a:buNone/>
            </a:pPr>
            <a:r>
              <a:rPr lang="en">
                <a:latin typeface="Verdana"/>
                <a:ea typeface="Verdana"/>
                <a:cs typeface="Verdana"/>
                <a:sym typeface="Verdana"/>
              </a:rPr>
              <a:t>Future Work</a:t>
            </a:r>
            <a:endParaRPr>
              <a:latin typeface="Comfortaa"/>
              <a:ea typeface="Comfortaa"/>
              <a:cs typeface="Comfortaa"/>
              <a:sym typeface="Comfortaa"/>
            </a:endParaRPr>
          </a:p>
          <a:p>
            <a:pPr marL="0" lvl="0" indent="0" rtl="0">
              <a:spcBef>
                <a:spcPts val="1600"/>
              </a:spcBef>
              <a:spcAft>
                <a:spcPts val="1600"/>
              </a:spcAft>
              <a:buNone/>
            </a:pPr>
            <a:endParaRPr>
              <a:latin typeface="Comfortaa"/>
              <a:ea typeface="Comfortaa"/>
              <a:cs typeface="Comfortaa"/>
              <a:sym typeface="Comfortaa"/>
            </a:endParaRPr>
          </a:p>
        </p:txBody>
      </p:sp>
      <p:pic>
        <p:nvPicPr>
          <p:cNvPr id="459" name="Shape 459"/>
          <p:cNvPicPr preferRelativeResize="0"/>
          <p:nvPr/>
        </p:nvPicPr>
        <p:blipFill>
          <a:blip r:embed="rId3">
            <a:alphaModFix/>
          </a:blip>
          <a:stretch>
            <a:fillRect/>
          </a:stretch>
        </p:blipFill>
        <p:spPr>
          <a:xfrm>
            <a:off x="0" y="0"/>
            <a:ext cx="3263435" cy="2211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Verdana"/>
                <a:ea typeface="Verdana"/>
                <a:cs typeface="Verdana"/>
                <a:sym typeface="Verdana"/>
              </a:rPr>
              <a:t>Takeaways</a:t>
            </a:r>
            <a:endParaRPr>
              <a:latin typeface="Verdana"/>
              <a:ea typeface="Verdana"/>
              <a:cs typeface="Verdana"/>
              <a:sym typeface="Verdana"/>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chemeClr val="dk1"/>
              </a:buClr>
              <a:buSzPts val="1800"/>
              <a:buFont typeface="Verdana"/>
              <a:buChar char="●"/>
            </a:pPr>
            <a:r>
              <a:rPr lang="en">
                <a:solidFill>
                  <a:schemeClr val="dk1"/>
                </a:solidFill>
                <a:latin typeface="Verdana"/>
                <a:ea typeface="Verdana"/>
                <a:cs typeface="Verdana"/>
                <a:sym typeface="Verdana"/>
              </a:rPr>
              <a:t>Because of the disproportionate importance of nearby PM</a:t>
            </a:r>
            <a:r>
              <a:rPr lang="en" baseline="-25000">
                <a:solidFill>
                  <a:schemeClr val="dk1"/>
                </a:solidFill>
                <a:latin typeface="Verdana"/>
                <a:ea typeface="Verdana"/>
                <a:cs typeface="Verdana"/>
                <a:sym typeface="Verdana"/>
              </a:rPr>
              <a:t>2.5</a:t>
            </a:r>
            <a:r>
              <a:rPr lang="en">
                <a:solidFill>
                  <a:schemeClr val="dk1"/>
                </a:solidFill>
                <a:latin typeface="Verdana"/>
                <a:ea typeface="Verdana"/>
                <a:cs typeface="Verdana"/>
                <a:sym typeface="Verdana"/>
              </a:rPr>
              <a:t>, we believe that it is absolutely essential for more pollution monitors to be installed, especially in regions where there are few. </a:t>
            </a:r>
            <a:endParaRPr>
              <a:solidFill>
                <a:schemeClr val="dk1"/>
              </a:solidFill>
              <a:latin typeface="Verdana"/>
              <a:ea typeface="Verdana"/>
              <a:cs typeface="Verdana"/>
              <a:sym typeface="Verdana"/>
            </a:endParaRPr>
          </a:p>
          <a:p>
            <a:pPr marL="0" lvl="0" indent="0" rtl="0">
              <a:spcBef>
                <a:spcPts val="1600"/>
              </a:spcBef>
              <a:spcAft>
                <a:spcPts val="0"/>
              </a:spcAft>
              <a:buNone/>
            </a:pPr>
            <a:endParaRPr>
              <a:solidFill>
                <a:schemeClr val="dk1"/>
              </a:solidFill>
              <a:latin typeface="Verdana"/>
              <a:ea typeface="Verdana"/>
              <a:cs typeface="Verdana"/>
              <a:sym typeface="Verdana"/>
            </a:endParaRPr>
          </a:p>
          <a:p>
            <a:pPr marL="457200" lvl="0" indent="-342900" rtl="0">
              <a:spcBef>
                <a:spcPts val="1600"/>
              </a:spcBef>
              <a:spcAft>
                <a:spcPts val="0"/>
              </a:spcAft>
              <a:buClr>
                <a:schemeClr val="dk1"/>
              </a:buClr>
              <a:buSzPts val="1800"/>
              <a:buFont typeface="Verdana"/>
              <a:buChar char="●"/>
            </a:pPr>
            <a:r>
              <a:rPr lang="en">
                <a:solidFill>
                  <a:schemeClr val="dk1"/>
                </a:solidFill>
                <a:latin typeface="Verdana"/>
                <a:ea typeface="Verdana"/>
                <a:cs typeface="Verdana"/>
                <a:sym typeface="Verdana"/>
              </a:rPr>
              <a:t>We also have evidence to suggest that our imputation procedure provides high quality imputations, and since the procedure is quite easy to implement, we recommend that HSPH use it in the future. </a:t>
            </a:r>
            <a:endParaRPr>
              <a:solidFill>
                <a:schemeClr val="dk1"/>
              </a:solidFill>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311700" y="1152475"/>
            <a:ext cx="4793700" cy="3416400"/>
          </a:xfrm>
          <a:prstGeom prst="rect">
            <a:avLst/>
          </a:prstGeom>
        </p:spPr>
        <p:txBody>
          <a:bodyPr spcFirstLastPara="1" wrap="square" lIns="91425" tIns="91425" rIns="91425" bIns="91425" anchor="t" anchorCtr="0">
            <a:noAutofit/>
          </a:bodyPr>
          <a:lstStyle/>
          <a:p>
            <a:pPr marL="457200" lvl="0" indent="-342900" rtl="0">
              <a:lnSpc>
                <a:spcPct val="100000"/>
              </a:lnSpc>
              <a:spcBef>
                <a:spcPts val="0"/>
              </a:spcBef>
              <a:spcAft>
                <a:spcPts val="0"/>
              </a:spcAft>
              <a:buClr>
                <a:srgbClr val="000000"/>
              </a:buClr>
              <a:buSzPts val="1800"/>
              <a:buFont typeface="Verdana"/>
              <a:buChar char="●"/>
            </a:pPr>
            <a:r>
              <a:rPr lang="en">
                <a:solidFill>
                  <a:schemeClr val="dk1"/>
                </a:solidFill>
                <a:latin typeface="Verdana"/>
                <a:ea typeface="Verdana"/>
                <a:cs typeface="Verdana"/>
                <a:sym typeface="Verdana"/>
              </a:rPr>
              <a:t>LSTM, meta-learner</a:t>
            </a:r>
            <a:endParaRPr>
              <a:solidFill>
                <a:schemeClr val="dk1"/>
              </a:solidFill>
              <a:latin typeface="Verdana"/>
              <a:ea typeface="Verdana"/>
              <a:cs typeface="Verdana"/>
              <a:sym typeface="Verdana"/>
            </a:endParaRPr>
          </a:p>
          <a:p>
            <a:pPr marL="0" lvl="0" indent="0" rtl="0">
              <a:lnSpc>
                <a:spcPct val="100000"/>
              </a:lnSpc>
              <a:spcBef>
                <a:spcPts val="0"/>
              </a:spcBef>
              <a:spcAft>
                <a:spcPts val="0"/>
              </a:spcAft>
              <a:buNone/>
            </a:pPr>
            <a:endParaRPr>
              <a:solidFill>
                <a:schemeClr val="dk1"/>
              </a:solidFill>
              <a:latin typeface="Verdana"/>
              <a:ea typeface="Verdana"/>
              <a:cs typeface="Verdana"/>
              <a:sym typeface="Verdana"/>
            </a:endParaRPr>
          </a:p>
          <a:p>
            <a:pPr marL="457200" lvl="0" indent="-342900" rtl="0">
              <a:lnSpc>
                <a:spcPct val="100000"/>
              </a:lnSpc>
              <a:spcBef>
                <a:spcPts val="0"/>
              </a:spcBef>
              <a:spcAft>
                <a:spcPts val="0"/>
              </a:spcAft>
              <a:buClr>
                <a:srgbClr val="000000"/>
              </a:buClr>
              <a:buSzPts val="1800"/>
              <a:buFont typeface="Verdana"/>
              <a:buChar char="●"/>
            </a:pPr>
            <a:r>
              <a:rPr lang="en">
                <a:solidFill>
                  <a:srgbClr val="000000"/>
                </a:solidFill>
                <a:latin typeface="Verdana"/>
                <a:ea typeface="Verdana"/>
                <a:cs typeface="Verdana"/>
                <a:sym typeface="Verdana"/>
              </a:rPr>
              <a:t>Uncertainty Quantification </a:t>
            </a:r>
            <a:endParaRPr>
              <a:solidFill>
                <a:srgbClr val="000000"/>
              </a:solidFill>
              <a:latin typeface="Verdana"/>
              <a:ea typeface="Verdana"/>
              <a:cs typeface="Verdana"/>
              <a:sym typeface="Verdana"/>
            </a:endParaRPr>
          </a:p>
          <a:p>
            <a:pPr marL="0" lvl="0" indent="0" rtl="0">
              <a:lnSpc>
                <a:spcPct val="100000"/>
              </a:lnSpc>
              <a:spcBef>
                <a:spcPts val="0"/>
              </a:spcBef>
              <a:spcAft>
                <a:spcPts val="0"/>
              </a:spcAft>
              <a:buNone/>
            </a:pPr>
            <a:endParaRPr>
              <a:solidFill>
                <a:srgbClr val="000000"/>
              </a:solidFill>
              <a:latin typeface="Verdana"/>
              <a:ea typeface="Verdana"/>
              <a:cs typeface="Verdana"/>
              <a:sym typeface="Verdana"/>
            </a:endParaRPr>
          </a:p>
          <a:p>
            <a:pPr marL="914400" lvl="1" indent="-317500" rtl="0">
              <a:lnSpc>
                <a:spcPct val="100000"/>
              </a:lnSpc>
              <a:spcBef>
                <a:spcPts val="0"/>
              </a:spcBef>
              <a:spcAft>
                <a:spcPts val="0"/>
              </a:spcAft>
              <a:buClr>
                <a:srgbClr val="000000"/>
              </a:buClr>
              <a:buSzPts val="1400"/>
              <a:buFont typeface="Verdana"/>
              <a:buChar char="○"/>
            </a:pPr>
            <a:r>
              <a:rPr lang="en">
                <a:solidFill>
                  <a:srgbClr val="000000"/>
                </a:solidFill>
                <a:latin typeface="Verdana"/>
                <a:ea typeface="Verdana"/>
                <a:cs typeface="Verdana"/>
                <a:sym typeface="Verdana"/>
              </a:rPr>
              <a:t>More insight into model performance in areas that are far away from sensors </a:t>
            </a:r>
            <a:endParaRPr>
              <a:solidFill>
                <a:srgbClr val="000000"/>
              </a:solidFill>
              <a:latin typeface="Verdana"/>
              <a:ea typeface="Verdana"/>
              <a:cs typeface="Verdana"/>
              <a:sym typeface="Verdana"/>
            </a:endParaRPr>
          </a:p>
          <a:p>
            <a:pPr marL="457200" lvl="0" indent="0" rtl="0">
              <a:lnSpc>
                <a:spcPct val="100000"/>
              </a:lnSpc>
              <a:spcBef>
                <a:spcPts val="0"/>
              </a:spcBef>
              <a:spcAft>
                <a:spcPts val="0"/>
              </a:spcAft>
              <a:buNone/>
            </a:pPr>
            <a:endParaRPr>
              <a:solidFill>
                <a:srgbClr val="000000"/>
              </a:solidFill>
              <a:latin typeface="Verdana"/>
              <a:ea typeface="Verdana"/>
              <a:cs typeface="Verdana"/>
              <a:sym typeface="Verdana"/>
            </a:endParaRPr>
          </a:p>
          <a:p>
            <a:pPr marL="914400" lvl="1" indent="-317500" rtl="0">
              <a:lnSpc>
                <a:spcPct val="100000"/>
              </a:lnSpc>
              <a:spcBef>
                <a:spcPts val="0"/>
              </a:spcBef>
              <a:spcAft>
                <a:spcPts val="0"/>
              </a:spcAft>
              <a:buClr>
                <a:srgbClr val="000000"/>
              </a:buClr>
              <a:buSzPts val="1400"/>
              <a:buFont typeface="Verdana"/>
              <a:buChar char="○"/>
            </a:pPr>
            <a:r>
              <a:rPr lang="en">
                <a:solidFill>
                  <a:srgbClr val="000000"/>
                </a:solidFill>
                <a:latin typeface="Verdana"/>
                <a:ea typeface="Verdana"/>
                <a:cs typeface="Verdana"/>
                <a:sym typeface="Verdana"/>
              </a:rPr>
              <a:t>Allow for more accurate variance estimates of any associated causal effects</a:t>
            </a:r>
            <a:endParaRPr>
              <a:solidFill>
                <a:srgbClr val="000000"/>
              </a:solidFill>
              <a:latin typeface="Verdana"/>
              <a:ea typeface="Verdana"/>
              <a:cs typeface="Verdana"/>
              <a:sym typeface="Verdana"/>
            </a:endParaRPr>
          </a:p>
          <a:p>
            <a:pPr marL="457200" lvl="0" indent="0" rtl="0">
              <a:lnSpc>
                <a:spcPct val="100000"/>
              </a:lnSpc>
              <a:spcBef>
                <a:spcPts val="0"/>
              </a:spcBef>
              <a:spcAft>
                <a:spcPts val="0"/>
              </a:spcAft>
              <a:buNone/>
            </a:pPr>
            <a:endParaRPr>
              <a:solidFill>
                <a:srgbClr val="000000"/>
              </a:solidFill>
              <a:latin typeface="Verdana"/>
              <a:ea typeface="Verdana"/>
              <a:cs typeface="Verdana"/>
              <a:sym typeface="Verdana"/>
            </a:endParaRPr>
          </a:p>
          <a:p>
            <a:pPr marL="914400" lvl="1" indent="-317500" rtl="0">
              <a:lnSpc>
                <a:spcPct val="100000"/>
              </a:lnSpc>
              <a:spcBef>
                <a:spcPts val="0"/>
              </a:spcBef>
              <a:spcAft>
                <a:spcPts val="0"/>
              </a:spcAft>
              <a:buClr>
                <a:srgbClr val="000000"/>
              </a:buClr>
              <a:buSzPts val="1400"/>
              <a:buFont typeface="Verdana"/>
              <a:buChar char="○"/>
            </a:pPr>
            <a:r>
              <a:rPr lang="en">
                <a:solidFill>
                  <a:srgbClr val="000000"/>
                </a:solidFill>
                <a:latin typeface="Verdana"/>
                <a:ea typeface="Verdana"/>
                <a:cs typeface="Verdana"/>
                <a:sym typeface="Verdana"/>
              </a:rPr>
              <a:t>Prioritize placement of new sensors</a:t>
            </a:r>
            <a:endParaRPr>
              <a:solidFill>
                <a:srgbClr val="000000"/>
              </a:solidFill>
              <a:latin typeface="Verdana"/>
              <a:ea typeface="Verdana"/>
              <a:cs typeface="Verdana"/>
              <a:sym typeface="Verdana"/>
            </a:endParaRPr>
          </a:p>
          <a:p>
            <a:pPr marL="0" lvl="0" indent="0" rtl="0">
              <a:lnSpc>
                <a:spcPct val="100000"/>
              </a:lnSpc>
              <a:spcBef>
                <a:spcPts val="0"/>
              </a:spcBef>
              <a:spcAft>
                <a:spcPts val="0"/>
              </a:spcAft>
              <a:buNone/>
            </a:pPr>
            <a:endParaRPr>
              <a:solidFill>
                <a:srgbClr val="000000"/>
              </a:solidFill>
              <a:latin typeface="Verdana"/>
              <a:ea typeface="Verdana"/>
              <a:cs typeface="Verdana"/>
              <a:sym typeface="Verdana"/>
            </a:endParaRPr>
          </a:p>
          <a:p>
            <a:pPr marL="0" lvl="0" indent="0" rtl="0">
              <a:lnSpc>
                <a:spcPct val="100000"/>
              </a:lnSpc>
              <a:spcBef>
                <a:spcPts val="0"/>
              </a:spcBef>
              <a:spcAft>
                <a:spcPts val="0"/>
              </a:spcAft>
              <a:buNone/>
            </a:pPr>
            <a:endParaRPr>
              <a:solidFill>
                <a:srgbClr val="000000"/>
              </a:solidFill>
              <a:latin typeface="Verdana"/>
              <a:ea typeface="Verdana"/>
              <a:cs typeface="Verdana"/>
              <a:sym typeface="Verdana"/>
            </a:endParaRPr>
          </a:p>
        </p:txBody>
      </p:sp>
      <p:sp>
        <p:nvSpPr>
          <p:cNvPr id="471" name="Shape 4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Future Work</a:t>
            </a:r>
            <a:endParaRPr>
              <a:latin typeface="Verdana"/>
              <a:ea typeface="Verdana"/>
              <a:cs typeface="Verdana"/>
              <a:sym typeface="Verdana"/>
            </a:endParaRPr>
          </a:p>
        </p:txBody>
      </p:sp>
      <p:pic>
        <p:nvPicPr>
          <p:cNvPr id="472" name="Shape 472"/>
          <p:cNvPicPr preferRelativeResize="0"/>
          <p:nvPr/>
        </p:nvPicPr>
        <p:blipFill rotWithShape="1">
          <a:blip r:embed="rId3">
            <a:alphaModFix/>
          </a:blip>
          <a:srcRect l="11828" t="5695" r="54531" b="5597"/>
          <a:stretch/>
        </p:blipFill>
        <p:spPr>
          <a:xfrm>
            <a:off x="5260025" y="1127350"/>
            <a:ext cx="3271253" cy="32236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Gaussian Process Demo: Time </a:t>
            </a:r>
            <a:endParaRPr>
              <a:latin typeface="Verdana"/>
              <a:ea typeface="Verdana"/>
              <a:cs typeface="Verdana"/>
              <a:sym typeface="Verdana"/>
            </a:endParaRPr>
          </a:p>
        </p:txBody>
      </p:sp>
      <p:pic>
        <p:nvPicPr>
          <p:cNvPr id="478" name="Shape 478"/>
          <p:cNvPicPr preferRelativeResize="0"/>
          <p:nvPr/>
        </p:nvPicPr>
        <p:blipFill>
          <a:blip r:embed="rId3">
            <a:alphaModFix/>
          </a:blip>
          <a:stretch>
            <a:fillRect/>
          </a:stretch>
        </p:blipFill>
        <p:spPr>
          <a:xfrm>
            <a:off x="953263" y="1086275"/>
            <a:ext cx="7237478"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Verdana"/>
                <a:ea typeface="Verdana"/>
                <a:cs typeface="Verdana"/>
                <a:sym typeface="Verdana"/>
              </a:rPr>
              <a:t>Gaussian Process Demo: Spatial (Mean Est.) </a:t>
            </a:r>
            <a:endParaRPr>
              <a:latin typeface="Verdana"/>
              <a:ea typeface="Verdana"/>
              <a:cs typeface="Verdana"/>
              <a:sym typeface="Verdana"/>
            </a:endParaRPr>
          </a:p>
        </p:txBody>
      </p:sp>
      <p:pic>
        <p:nvPicPr>
          <p:cNvPr id="484" name="Shape 484"/>
          <p:cNvPicPr preferRelativeResize="0"/>
          <p:nvPr/>
        </p:nvPicPr>
        <p:blipFill>
          <a:blip r:embed="rId3">
            <a:alphaModFix/>
          </a:blip>
          <a:stretch>
            <a:fillRect/>
          </a:stretch>
        </p:blipFill>
        <p:spPr>
          <a:xfrm>
            <a:off x="4924366" y="1300576"/>
            <a:ext cx="3819999" cy="3004203"/>
          </a:xfrm>
          <a:prstGeom prst="rect">
            <a:avLst/>
          </a:prstGeom>
          <a:noFill/>
          <a:ln>
            <a:noFill/>
          </a:ln>
        </p:spPr>
      </p:pic>
      <p:pic>
        <p:nvPicPr>
          <p:cNvPr id="485" name="Shape 485"/>
          <p:cNvPicPr preferRelativeResize="0"/>
          <p:nvPr/>
        </p:nvPicPr>
        <p:blipFill>
          <a:blip r:embed="rId4">
            <a:alphaModFix/>
          </a:blip>
          <a:stretch>
            <a:fillRect/>
          </a:stretch>
        </p:blipFill>
        <p:spPr>
          <a:xfrm>
            <a:off x="228600" y="1300576"/>
            <a:ext cx="3838699" cy="30041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Gaussian Process Demo: Spatial (Variance)</a:t>
            </a:r>
            <a:endParaRPr>
              <a:latin typeface="Verdana"/>
              <a:ea typeface="Verdana"/>
              <a:cs typeface="Verdana"/>
              <a:sym typeface="Verdana"/>
            </a:endParaRPr>
          </a:p>
        </p:txBody>
      </p:sp>
      <p:pic>
        <p:nvPicPr>
          <p:cNvPr id="491" name="Shape 491"/>
          <p:cNvPicPr preferRelativeResize="0"/>
          <p:nvPr/>
        </p:nvPicPr>
        <p:blipFill>
          <a:blip r:embed="rId3">
            <a:alphaModFix/>
          </a:blip>
          <a:stretch>
            <a:fillRect/>
          </a:stretch>
        </p:blipFill>
        <p:spPr>
          <a:xfrm>
            <a:off x="228600" y="1300576"/>
            <a:ext cx="3838699" cy="3004199"/>
          </a:xfrm>
          <a:prstGeom prst="rect">
            <a:avLst/>
          </a:prstGeom>
          <a:noFill/>
          <a:ln>
            <a:noFill/>
          </a:ln>
        </p:spPr>
      </p:pic>
      <p:pic>
        <p:nvPicPr>
          <p:cNvPr id="492" name="Shape 492"/>
          <p:cNvPicPr preferRelativeResize="0"/>
          <p:nvPr/>
        </p:nvPicPr>
        <p:blipFill>
          <a:blip r:embed="rId4">
            <a:alphaModFix/>
          </a:blip>
          <a:stretch>
            <a:fillRect/>
          </a:stretch>
        </p:blipFill>
        <p:spPr>
          <a:xfrm>
            <a:off x="4924375" y="1293100"/>
            <a:ext cx="3805824" cy="3005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latin typeface="Verdana"/>
                <a:ea typeface="Verdana"/>
                <a:cs typeface="Verdana"/>
                <a:sym typeface="Verdana"/>
              </a:rPr>
              <a:t>PM</a:t>
            </a:r>
            <a:r>
              <a:rPr lang="en" baseline="-25000">
                <a:latin typeface="Verdana"/>
                <a:ea typeface="Verdana"/>
                <a:cs typeface="Verdana"/>
                <a:sym typeface="Verdana"/>
              </a:rPr>
              <a:t>2.5</a:t>
            </a:r>
            <a:r>
              <a:rPr lang="en">
                <a:latin typeface="Verdana"/>
                <a:ea typeface="Verdana"/>
                <a:cs typeface="Verdana"/>
                <a:sym typeface="Verdana"/>
              </a:rPr>
              <a:t> Is the Problem</a:t>
            </a:r>
            <a:endParaRPr>
              <a:latin typeface="Verdana"/>
              <a:ea typeface="Verdana"/>
              <a:cs typeface="Verdana"/>
              <a:sym typeface="Verdana"/>
            </a:endParaRPr>
          </a:p>
          <a:p>
            <a:pPr marL="0" lvl="0" indent="0">
              <a:spcBef>
                <a:spcPts val="0"/>
              </a:spcBef>
              <a:spcAft>
                <a:spcPts val="0"/>
              </a:spcAft>
              <a:buNone/>
            </a:pPr>
            <a:endParaRPr/>
          </a:p>
        </p:txBody>
      </p:sp>
      <p:sp>
        <p:nvSpPr>
          <p:cNvPr id="205" name="Shape 205"/>
          <p:cNvSpPr txBox="1">
            <a:spLocks noGrp="1"/>
          </p:cNvSpPr>
          <p:nvPr>
            <p:ph type="body" idx="1"/>
          </p:nvPr>
        </p:nvSpPr>
        <p:spPr>
          <a:xfrm>
            <a:off x="311700" y="1152475"/>
            <a:ext cx="49827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Font typeface="Verdana"/>
              <a:buChar char="●"/>
            </a:pPr>
            <a:r>
              <a:rPr lang="en">
                <a:solidFill>
                  <a:srgbClr val="000000"/>
                </a:solidFill>
                <a:latin typeface="Verdana"/>
                <a:ea typeface="Verdana"/>
                <a:cs typeface="Verdana"/>
                <a:sym typeface="Verdana"/>
              </a:rPr>
              <a:t>Fine Particulate Matter &lt; 2.5 μm in diameter</a:t>
            </a:r>
            <a:endParaRPr>
              <a:solidFill>
                <a:srgbClr val="000000"/>
              </a:solidFill>
              <a:latin typeface="Verdana"/>
              <a:ea typeface="Verdana"/>
              <a:cs typeface="Verdana"/>
              <a:sym typeface="Verdana"/>
            </a:endParaRPr>
          </a:p>
          <a:p>
            <a:pPr marL="0" lvl="0" indent="0" rtl="0">
              <a:lnSpc>
                <a:spcPct val="100000"/>
              </a:lnSpc>
              <a:spcBef>
                <a:spcPts val="1600"/>
              </a:spcBef>
              <a:spcAft>
                <a:spcPts val="0"/>
              </a:spcAft>
              <a:buNone/>
            </a:pPr>
            <a:endParaRPr>
              <a:solidFill>
                <a:srgbClr val="000000"/>
              </a:solidFill>
              <a:latin typeface="Verdana"/>
              <a:ea typeface="Verdana"/>
              <a:cs typeface="Verdana"/>
              <a:sym typeface="Verdana"/>
            </a:endParaRPr>
          </a:p>
          <a:p>
            <a:pPr marL="457200" lvl="0" indent="-342900" rtl="0">
              <a:spcBef>
                <a:spcPts val="0"/>
              </a:spcBef>
              <a:spcAft>
                <a:spcPts val="0"/>
              </a:spcAft>
              <a:buClr>
                <a:srgbClr val="000000"/>
              </a:buClr>
              <a:buSzPts val="1800"/>
              <a:buFont typeface="Verdana"/>
              <a:buChar char="●"/>
            </a:pPr>
            <a:r>
              <a:rPr lang="en">
                <a:solidFill>
                  <a:srgbClr val="000000"/>
                </a:solidFill>
                <a:latin typeface="Verdana"/>
                <a:ea typeface="Verdana"/>
                <a:cs typeface="Verdana"/>
                <a:sym typeface="Verdana"/>
              </a:rPr>
              <a:t>Natural and artificial sources</a:t>
            </a:r>
            <a:endParaRPr>
              <a:solidFill>
                <a:srgbClr val="000000"/>
              </a:solidFill>
              <a:latin typeface="Verdana"/>
              <a:ea typeface="Verdana"/>
              <a:cs typeface="Verdana"/>
              <a:sym typeface="Verdana"/>
            </a:endParaRPr>
          </a:p>
          <a:p>
            <a:pPr marL="0" lvl="0" indent="0" rtl="0">
              <a:lnSpc>
                <a:spcPct val="100000"/>
              </a:lnSpc>
              <a:spcBef>
                <a:spcPts val="1600"/>
              </a:spcBef>
              <a:spcAft>
                <a:spcPts val="0"/>
              </a:spcAft>
              <a:buNone/>
            </a:pPr>
            <a:endParaRPr>
              <a:solidFill>
                <a:srgbClr val="000000"/>
              </a:solidFill>
              <a:latin typeface="Verdana"/>
              <a:ea typeface="Verdana"/>
              <a:cs typeface="Verdana"/>
              <a:sym typeface="Verdana"/>
            </a:endParaRPr>
          </a:p>
          <a:p>
            <a:pPr marL="457200" lvl="0" indent="-342900" rtl="0">
              <a:spcBef>
                <a:spcPts val="0"/>
              </a:spcBef>
              <a:spcAft>
                <a:spcPts val="0"/>
              </a:spcAft>
              <a:buClr>
                <a:srgbClr val="000000"/>
              </a:buClr>
              <a:buSzPts val="1800"/>
              <a:buFont typeface="Verdana"/>
              <a:buChar char="●"/>
            </a:pPr>
            <a:r>
              <a:rPr lang="en">
                <a:solidFill>
                  <a:srgbClr val="000000"/>
                </a:solidFill>
                <a:latin typeface="Verdana"/>
                <a:ea typeface="Verdana"/>
                <a:cs typeface="Verdana"/>
                <a:sym typeface="Verdana"/>
              </a:rPr>
              <a:t>Associated with a host of adverse </a:t>
            </a:r>
            <a:r>
              <a:rPr lang="en" b="1">
                <a:solidFill>
                  <a:srgbClr val="000000"/>
                </a:solidFill>
                <a:latin typeface="Verdana"/>
                <a:ea typeface="Verdana"/>
                <a:cs typeface="Verdana"/>
                <a:sym typeface="Verdana"/>
              </a:rPr>
              <a:t>short-</a:t>
            </a:r>
            <a:r>
              <a:rPr lang="en">
                <a:solidFill>
                  <a:srgbClr val="000000"/>
                </a:solidFill>
                <a:latin typeface="Verdana"/>
                <a:ea typeface="Verdana"/>
                <a:cs typeface="Verdana"/>
                <a:sym typeface="Verdana"/>
              </a:rPr>
              <a:t> and </a:t>
            </a:r>
            <a:r>
              <a:rPr lang="en" b="1">
                <a:solidFill>
                  <a:srgbClr val="000000"/>
                </a:solidFill>
                <a:latin typeface="Verdana"/>
                <a:ea typeface="Verdana"/>
                <a:cs typeface="Verdana"/>
                <a:sym typeface="Verdana"/>
              </a:rPr>
              <a:t>long-term</a:t>
            </a:r>
            <a:r>
              <a:rPr lang="en">
                <a:solidFill>
                  <a:srgbClr val="000000"/>
                </a:solidFill>
                <a:latin typeface="Verdana"/>
                <a:ea typeface="Verdana"/>
                <a:cs typeface="Verdana"/>
                <a:sym typeface="Verdana"/>
              </a:rPr>
              <a:t> health effects: </a:t>
            </a:r>
            <a:r>
              <a:rPr lang="en">
                <a:solidFill>
                  <a:schemeClr val="dk1"/>
                </a:solidFill>
                <a:latin typeface="Verdana"/>
                <a:ea typeface="Verdana"/>
                <a:cs typeface="Verdana"/>
                <a:sym typeface="Verdana"/>
              </a:rPr>
              <a:t>asthma, </a:t>
            </a:r>
            <a:r>
              <a:rPr lang="en">
                <a:solidFill>
                  <a:srgbClr val="000000"/>
                </a:solidFill>
                <a:latin typeface="Verdana"/>
                <a:ea typeface="Verdana"/>
                <a:cs typeface="Verdana"/>
                <a:sym typeface="Verdana"/>
              </a:rPr>
              <a:t>bronchitis, lung cancer, …</a:t>
            </a:r>
            <a:endParaRPr>
              <a:solidFill>
                <a:srgbClr val="000000"/>
              </a:solidFill>
              <a:latin typeface="Verdana"/>
              <a:ea typeface="Verdana"/>
              <a:cs typeface="Verdana"/>
              <a:sym typeface="Verdana"/>
            </a:endParaRPr>
          </a:p>
          <a:p>
            <a:pPr marL="0" lvl="0" indent="0">
              <a:spcBef>
                <a:spcPts val="1600"/>
              </a:spcBef>
              <a:spcAft>
                <a:spcPts val="1600"/>
              </a:spcAft>
              <a:buNone/>
            </a:pPr>
            <a:endParaRPr>
              <a:solidFill>
                <a:srgbClr val="000000"/>
              </a:solidFill>
              <a:latin typeface="Verdana"/>
              <a:ea typeface="Verdana"/>
              <a:cs typeface="Verdana"/>
              <a:sym typeface="Verdana"/>
            </a:endParaRPr>
          </a:p>
        </p:txBody>
      </p:sp>
      <p:pic>
        <p:nvPicPr>
          <p:cNvPr id="206" name="Shape 206"/>
          <p:cNvPicPr preferRelativeResize="0"/>
          <p:nvPr/>
        </p:nvPicPr>
        <p:blipFill>
          <a:blip r:embed="rId3">
            <a:alphaModFix/>
          </a:blip>
          <a:stretch>
            <a:fillRect/>
          </a:stretch>
        </p:blipFill>
        <p:spPr>
          <a:xfrm>
            <a:off x="6353163" y="2011625"/>
            <a:ext cx="2790825" cy="1638300"/>
          </a:xfrm>
          <a:prstGeom prst="rect">
            <a:avLst/>
          </a:prstGeom>
          <a:noFill/>
          <a:ln w="28575" cap="flat" cmpd="sng">
            <a:solidFill>
              <a:schemeClr val="dk2"/>
            </a:solidFill>
            <a:prstDash val="solid"/>
            <a:round/>
            <a:headEnd type="none" w="sm" len="sm"/>
            <a:tailEnd type="none" w="sm" len="sm"/>
          </a:ln>
        </p:spPr>
      </p:pic>
      <p:pic>
        <p:nvPicPr>
          <p:cNvPr id="207" name="Shape 207"/>
          <p:cNvPicPr preferRelativeResize="0"/>
          <p:nvPr/>
        </p:nvPicPr>
        <p:blipFill>
          <a:blip r:embed="rId4">
            <a:alphaModFix/>
          </a:blip>
          <a:stretch>
            <a:fillRect/>
          </a:stretch>
        </p:blipFill>
        <p:spPr>
          <a:xfrm>
            <a:off x="6353175" y="63775"/>
            <a:ext cx="2790825" cy="1947853"/>
          </a:xfrm>
          <a:prstGeom prst="rect">
            <a:avLst/>
          </a:prstGeom>
          <a:noFill/>
          <a:ln w="28575" cap="flat" cmpd="sng">
            <a:solidFill>
              <a:schemeClr val="dk2"/>
            </a:solidFill>
            <a:prstDash val="solid"/>
            <a:round/>
            <a:headEnd type="none" w="sm" len="sm"/>
            <a:tailEnd type="none" w="sm" len="sm"/>
          </a:ln>
        </p:spPr>
      </p:pic>
      <p:pic>
        <p:nvPicPr>
          <p:cNvPr id="208" name="Shape 208"/>
          <p:cNvPicPr preferRelativeResize="0"/>
          <p:nvPr/>
        </p:nvPicPr>
        <p:blipFill>
          <a:blip r:embed="rId5">
            <a:alphaModFix/>
          </a:blip>
          <a:stretch>
            <a:fillRect/>
          </a:stretch>
        </p:blipFill>
        <p:spPr>
          <a:xfrm>
            <a:off x="6353175" y="3649925"/>
            <a:ext cx="2790825" cy="1395400"/>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txBox="1">
            <a:spLocks noGrp="1"/>
          </p:cNvSpPr>
          <p:nvPr>
            <p:ph type="title"/>
          </p:nvPr>
        </p:nvSpPr>
        <p:spPr>
          <a:xfrm rot="580941">
            <a:off x="301186" y="2524593"/>
            <a:ext cx="4045527" cy="129524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Courier New"/>
                <a:ea typeface="Courier New"/>
                <a:cs typeface="Courier New"/>
                <a:sym typeface="Courier New"/>
              </a:rPr>
              <a:t>Software Stuff</a:t>
            </a:r>
            <a:endParaRPr>
              <a:latin typeface="Courier New"/>
              <a:ea typeface="Courier New"/>
              <a:cs typeface="Courier New"/>
              <a:sym typeface="Courier New"/>
            </a:endParaRPr>
          </a:p>
        </p:txBody>
      </p:sp>
      <p:sp>
        <p:nvSpPr>
          <p:cNvPr id="498" name="Shape 49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latin typeface="Comfortaa"/>
              <a:ea typeface="Comfortaa"/>
              <a:cs typeface="Comfortaa"/>
              <a:sym typeface="Comfortaa"/>
            </a:endParaRPr>
          </a:p>
          <a:p>
            <a:pPr marL="0" lvl="0" indent="0" rtl="0">
              <a:spcBef>
                <a:spcPts val="1600"/>
              </a:spcBef>
              <a:spcAft>
                <a:spcPts val="0"/>
              </a:spcAft>
              <a:buNone/>
            </a:pPr>
            <a:endParaRPr>
              <a:latin typeface="Verdana"/>
              <a:ea typeface="Verdana"/>
              <a:cs typeface="Verdana"/>
              <a:sym typeface="Verdana"/>
            </a:endParaRPr>
          </a:p>
          <a:p>
            <a:pPr marL="0" lvl="0" indent="0" rtl="0">
              <a:spcBef>
                <a:spcPts val="1600"/>
              </a:spcBef>
              <a:spcAft>
                <a:spcPts val="0"/>
              </a:spcAft>
              <a:buClr>
                <a:schemeClr val="dk1"/>
              </a:buClr>
              <a:buSzPts val="1100"/>
              <a:buFont typeface="Arial"/>
              <a:buNone/>
            </a:pPr>
            <a:r>
              <a:rPr lang="en">
                <a:latin typeface="Verdana"/>
                <a:ea typeface="Verdana"/>
                <a:cs typeface="Verdana"/>
                <a:sym typeface="Verdana"/>
              </a:rPr>
              <a:t>Extensible</a:t>
            </a:r>
            <a:endParaRPr>
              <a:latin typeface="Verdana"/>
              <a:ea typeface="Verdana"/>
              <a:cs typeface="Verdana"/>
              <a:sym typeface="Verdana"/>
            </a:endParaRPr>
          </a:p>
          <a:p>
            <a:pPr marL="0" lvl="0" indent="0" rtl="0">
              <a:spcBef>
                <a:spcPts val="1600"/>
              </a:spcBef>
              <a:spcAft>
                <a:spcPts val="0"/>
              </a:spcAft>
              <a:buClr>
                <a:schemeClr val="dk1"/>
              </a:buClr>
              <a:buSzPts val="1100"/>
              <a:buFont typeface="Arial"/>
              <a:buNone/>
            </a:pPr>
            <a:r>
              <a:rPr lang="en">
                <a:latin typeface="Verdana"/>
                <a:ea typeface="Verdana"/>
                <a:cs typeface="Verdana"/>
                <a:sym typeface="Verdana"/>
              </a:rPr>
              <a:t>Pipeline</a:t>
            </a:r>
            <a:endParaRPr>
              <a:latin typeface="Verdana"/>
              <a:ea typeface="Verdana"/>
              <a:cs typeface="Verdana"/>
              <a:sym typeface="Verdana"/>
            </a:endParaRPr>
          </a:p>
          <a:p>
            <a:pPr marL="0" lvl="0" indent="0" rtl="0">
              <a:spcBef>
                <a:spcPts val="1600"/>
              </a:spcBef>
              <a:spcAft>
                <a:spcPts val="0"/>
              </a:spcAft>
              <a:buClr>
                <a:schemeClr val="dk1"/>
              </a:buClr>
              <a:buSzPts val="1100"/>
              <a:buFont typeface="Arial"/>
              <a:buNone/>
            </a:pPr>
            <a:r>
              <a:rPr lang="en">
                <a:latin typeface="Verdana"/>
                <a:ea typeface="Verdana"/>
                <a:cs typeface="Verdana"/>
                <a:sym typeface="Verdana"/>
              </a:rPr>
              <a:t>Architecture </a:t>
            </a:r>
            <a:endParaRPr>
              <a:latin typeface="Verdana"/>
              <a:ea typeface="Verdana"/>
              <a:cs typeface="Verdana"/>
              <a:sym typeface="Verdana"/>
            </a:endParaRPr>
          </a:p>
          <a:p>
            <a:pPr marL="0" lvl="0" indent="0" rtl="0">
              <a:spcBef>
                <a:spcPts val="1600"/>
              </a:spcBef>
              <a:spcAft>
                <a:spcPts val="1600"/>
              </a:spcAft>
              <a:buNone/>
            </a:pPr>
            <a:endParaRPr>
              <a:latin typeface="Comfortaa"/>
              <a:ea typeface="Comfortaa"/>
              <a:cs typeface="Comfortaa"/>
              <a:sym typeface="Comfortaa"/>
            </a:endParaRPr>
          </a:p>
        </p:txBody>
      </p:sp>
      <p:pic>
        <p:nvPicPr>
          <p:cNvPr id="1026" name="Picture 2" descr="Image result for software">
            <a:extLst>
              <a:ext uri="{FF2B5EF4-FFF2-40B4-BE49-F238E27FC236}">
                <a16:creationId xmlns:a16="http://schemas.microsoft.com/office/drawing/2014/main" id="{DF67D99B-2630-4FC7-AE7E-9628C6514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22792" cy="2119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Software Stuff</a:t>
            </a:r>
            <a:endParaRPr>
              <a:latin typeface="Verdana"/>
              <a:ea typeface="Verdana"/>
              <a:cs typeface="Verdana"/>
              <a:sym typeface="Verdana"/>
            </a:endParaRPr>
          </a:p>
        </p:txBody>
      </p:sp>
      <p:sp>
        <p:nvSpPr>
          <p:cNvPr id="505" name="Shape 5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lnSpc>
                <a:spcPct val="200000"/>
              </a:lnSpc>
              <a:spcBef>
                <a:spcPts val="0"/>
              </a:spcBef>
              <a:spcAft>
                <a:spcPts val="0"/>
              </a:spcAft>
              <a:buClr>
                <a:srgbClr val="000000"/>
              </a:buClr>
              <a:buSzPts val="1800"/>
              <a:buFont typeface="Verdana"/>
              <a:buAutoNum type="arabicPeriod"/>
            </a:pPr>
            <a:r>
              <a:rPr lang="en">
                <a:solidFill>
                  <a:srgbClr val="000000"/>
                </a:solidFill>
                <a:latin typeface="Verdana"/>
                <a:ea typeface="Verdana"/>
                <a:cs typeface="Verdana"/>
                <a:sym typeface="Verdana"/>
              </a:rPr>
              <a:t>Efficient imputation software for overcoming missingness</a:t>
            </a:r>
            <a:endParaRPr>
              <a:solidFill>
                <a:srgbClr val="000000"/>
              </a:solidFill>
              <a:latin typeface="Verdana"/>
              <a:ea typeface="Verdana"/>
              <a:cs typeface="Verdana"/>
              <a:sym typeface="Verdana"/>
            </a:endParaRPr>
          </a:p>
          <a:p>
            <a:pPr marL="457200" lvl="0" indent="-342900" rtl="0">
              <a:lnSpc>
                <a:spcPct val="200000"/>
              </a:lnSpc>
              <a:spcBef>
                <a:spcPts val="0"/>
              </a:spcBef>
              <a:spcAft>
                <a:spcPts val="0"/>
              </a:spcAft>
              <a:buClr>
                <a:srgbClr val="000000"/>
              </a:buClr>
              <a:buSzPts val="1800"/>
              <a:buFont typeface="Verdana"/>
              <a:buAutoNum type="arabicPeriod"/>
            </a:pPr>
            <a:r>
              <a:rPr lang="en">
                <a:solidFill>
                  <a:srgbClr val="000000"/>
                </a:solidFill>
                <a:latin typeface="Verdana"/>
                <a:ea typeface="Verdana"/>
                <a:cs typeface="Verdana"/>
                <a:sym typeface="Verdana"/>
              </a:rPr>
              <a:t>Easy to use machine learning pipeline</a:t>
            </a:r>
            <a:endParaRPr>
              <a:solidFill>
                <a:srgbClr val="000000"/>
              </a:solidFill>
              <a:latin typeface="Verdana"/>
              <a:ea typeface="Verdana"/>
              <a:cs typeface="Verdana"/>
              <a:sym typeface="Verdana"/>
            </a:endParaRPr>
          </a:p>
          <a:p>
            <a:pPr marL="457200" lvl="0" indent="-342900" rtl="0">
              <a:lnSpc>
                <a:spcPct val="200000"/>
              </a:lnSpc>
              <a:spcBef>
                <a:spcPts val="0"/>
              </a:spcBef>
              <a:spcAft>
                <a:spcPts val="0"/>
              </a:spcAft>
              <a:buClr>
                <a:srgbClr val="000000"/>
              </a:buClr>
              <a:buSzPts val="1800"/>
              <a:buFont typeface="Verdana"/>
              <a:buAutoNum type="arabicPeriod"/>
            </a:pPr>
            <a:r>
              <a:rPr lang="en">
                <a:solidFill>
                  <a:srgbClr val="000000"/>
                </a:solidFill>
                <a:latin typeface="Verdana"/>
                <a:ea typeface="Verdana"/>
                <a:cs typeface="Verdana"/>
                <a:sym typeface="Verdana"/>
              </a:rPr>
              <a:t>Extensible package for HSPH to use and develop going forward  </a:t>
            </a:r>
            <a:endParaRPr>
              <a:solidFill>
                <a:srgbClr val="000000"/>
              </a:solidFill>
              <a:latin typeface="Verdana"/>
              <a:ea typeface="Verdana"/>
              <a:cs typeface="Verdana"/>
              <a:sym typeface="Verdana"/>
            </a:endParaRPr>
          </a:p>
          <a:p>
            <a:pPr marL="0" lvl="0" indent="0" rtl="0">
              <a:lnSpc>
                <a:spcPct val="200000"/>
              </a:lnSpc>
              <a:spcBef>
                <a:spcPts val="0"/>
              </a:spcBef>
              <a:spcAft>
                <a:spcPts val="1600"/>
              </a:spcAft>
              <a:buNone/>
            </a:pPr>
            <a:endParaRPr>
              <a:solidFill>
                <a:srgbClr val="000000"/>
              </a:solidFill>
              <a:latin typeface="Verdana"/>
              <a:ea typeface="Verdana"/>
              <a:cs typeface="Verdana"/>
              <a:sym typeface="Verdana"/>
            </a:endParaRPr>
          </a:p>
        </p:txBody>
      </p:sp>
      <p:pic>
        <p:nvPicPr>
          <p:cNvPr id="506" name="Shape 506"/>
          <p:cNvPicPr preferRelativeResize="0"/>
          <p:nvPr/>
        </p:nvPicPr>
        <p:blipFill>
          <a:blip r:embed="rId3">
            <a:alphaModFix/>
          </a:blip>
          <a:stretch>
            <a:fillRect/>
          </a:stretch>
        </p:blipFill>
        <p:spPr>
          <a:xfrm>
            <a:off x="1145450" y="2762350"/>
            <a:ext cx="6496050" cy="2181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0"/>
        <p:cNvGrpSpPr/>
        <p:nvPr/>
      </p:nvGrpSpPr>
      <p:grpSpPr>
        <a:xfrm>
          <a:off x="0" y="0"/>
          <a:ext cx="0" cy="0"/>
          <a:chOff x="0" y="0"/>
          <a:chExt cx="0" cy="0"/>
        </a:xfrm>
      </p:grpSpPr>
      <p:sp>
        <p:nvSpPr>
          <p:cNvPr id="511" name="Shape 511"/>
          <p:cNvSpPr txBox="1">
            <a:spLocks noGrp="1"/>
          </p:cNvSpPr>
          <p:nvPr>
            <p:ph type="title"/>
          </p:nvPr>
        </p:nvSpPr>
        <p:spPr>
          <a:xfrm>
            <a:off x="1484350" y="1223075"/>
            <a:ext cx="23100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Verdana"/>
                <a:ea typeface="Verdana"/>
                <a:cs typeface="Verdana"/>
                <a:sym typeface="Verdana"/>
              </a:rPr>
              <a:t>Thank you!</a:t>
            </a:r>
            <a:endParaRPr>
              <a:solidFill>
                <a:srgbClr val="FFFFFF"/>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HSPH’s Goal</a:t>
            </a:r>
            <a:endParaRPr/>
          </a:p>
        </p:txBody>
      </p:sp>
      <p:pic>
        <p:nvPicPr>
          <p:cNvPr id="214" name="Shape 214" descr="Image result for hsph"/>
          <p:cNvPicPr preferRelativeResize="0"/>
          <p:nvPr/>
        </p:nvPicPr>
        <p:blipFill rotWithShape="1">
          <a:blip r:embed="rId3">
            <a:alphaModFix/>
          </a:blip>
          <a:srcRect/>
          <a:stretch/>
        </p:blipFill>
        <p:spPr>
          <a:xfrm>
            <a:off x="4866438" y="1264723"/>
            <a:ext cx="3635824" cy="722625"/>
          </a:xfrm>
          <a:prstGeom prst="rect">
            <a:avLst/>
          </a:prstGeom>
          <a:noFill/>
          <a:ln w="28575" cap="flat" cmpd="sng">
            <a:solidFill>
              <a:srgbClr val="000000"/>
            </a:solidFill>
            <a:prstDash val="solid"/>
            <a:round/>
            <a:headEnd type="none" w="sm" len="sm"/>
            <a:tailEnd type="none" w="sm" len="sm"/>
          </a:ln>
        </p:spPr>
      </p:pic>
      <p:pic>
        <p:nvPicPr>
          <p:cNvPr id="215" name="Shape 215"/>
          <p:cNvPicPr preferRelativeResize="0"/>
          <p:nvPr/>
        </p:nvPicPr>
        <p:blipFill>
          <a:blip r:embed="rId4">
            <a:alphaModFix/>
          </a:blip>
          <a:stretch>
            <a:fillRect/>
          </a:stretch>
        </p:blipFill>
        <p:spPr>
          <a:xfrm>
            <a:off x="311708" y="1141100"/>
            <a:ext cx="1790816" cy="1122250"/>
          </a:xfrm>
          <a:prstGeom prst="rect">
            <a:avLst/>
          </a:prstGeom>
          <a:noFill/>
          <a:ln w="28575" cap="flat" cmpd="sng">
            <a:solidFill>
              <a:schemeClr val="dk2"/>
            </a:solidFill>
            <a:prstDash val="solid"/>
            <a:round/>
            <a:headEnd type="none" w="sm" len="sm"/>
            <a:tailEnd type="none" w="sm" len="sm"/>
          </a:ln>
        </p:spPr>
      </p:pic>
      <p:pic>
        <p:nvPicPr>
          <p:cNvPr id="216" name="Shape 216"/>
          <p:cNvPicPr preferRelativeResize="0"/>
          <p:nvPr/>
        </p:nvPicPr>
        <p:blipFill>
          <a:blip r:embed="rId5">
            <a:alphaModFix/>
          </a:blip>
          <a:stretch>
            <a:fillRect/>
          </a:stretch>
        </p:blipFill>
        <p:spPr>
          <a:xfrm>
            <a:off x="364693" y="2419363"/>
            <a:ext cx="1684850" cy="1117781"/>
          </a:xfrm>
          <a:prstGeom prst="rect">
            <a:avLst/>
          </a:prstGeom>
          <a:noFill/>
          <a:ln w="28575" cap="flat" cmpd="sng">
            <a:solidFill>
              <a:schemeClr val="dk2"/>
            </a:solidFill>
            <a:prstDash val="solid"/>
            <a:round/>
            <a:headEnd type="none" w="sm" len="sm"/>
            <a:tailEnd type="none" w="sm" len="sm"/>
          </a:ln>
        </p:spPr>
      </p:pic>
      <p:pic>
        <p:nvPicPr>
          <p:cNvPr id="217" name="Shape 217"/>
          <p:cNvPicPr preferRelativeResize="0"/>
          <p:nvPr/>
        </p:nvPicPr>
        <p:blipFill>
          <a:blip r:embed="rId6">
            <a:alphaModFix/>
          </a:blip>
          <a:stretch>
            <a:fillRect/>
          </a:stretch>
        </p:blipFill>
        <p:spPr>
          <a:xfrm>
            <a:off x="311701" y="3693149"/>
            <a:ext cx="1790824" cy="1222627"/>
          </a:xfrm>
          <a:prstGeom prst="rect">
            <a:avLst/>
          </a:prstGeom>
          <a:noFill/>
          <a:ln w="28575" cap="flat" cmpd="sng">
            <a:solidFill>
              <a:schemeClr val="dk2"/>
            </a:solidFill>
            <a:prstDash val="solid"/>
            <a:round/>
            <a:headEnd type="none" w="sm" len="sm"/>
            <a:tailEnd type="none" w="sm" len="sm"/>
          </a:ln>
        </p:spPr>
      </p:pic>
      <p:sp>
        <p:nvSpPr>
          <p:cNvPr id="218" name="Shape 218"/>
          <p:cNvSpPr txBox="1"/>
          <p:nvPr/>
        </p:nvSpPr>
        <p:spPr>
          <a:xfrm>
            <a:off x="2102525" y="955063"/>
            <a:ext cx="2274900" cy="4046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5000"/>
              <a:t>}</a:t>
            </a:r>
            <a:endParaRPr sz="25000">
              <a:latin typeface="Comfortaa"/>
              <a:ea typeface="Comfortaa"/>
              <a:cs typeface="Comfortaa"/>
              <a:sym typeface="Comfortaa"/>
            </a:endParaRPr>
          </a:p>
        </p:txBody>
      </p:sp>
      <p:cxnSp>
        <p:nvCxnSpPr>
          <p:cNvPr id="219" name="Shape 219"/>
          <p:cNvCxnSpPr/>
          <p:nvPr/>
        </p:nvCxnSpPr>
        <p:spPr>
          <a:xfrm rot="10800000" flipH="1">
            <a:off x="3210925" y="331966"/>
            <a:ext cx="10200" cy="3070200"/>
          </a:xfrm>
          <a:prstGeom prst="straightConnector1">
            <a:avLst/>
          </a:prstGeom>
          <a:noFill/>
          <a:ln w="114300" cap="flat" cmpd="sng">
            <a:solidFill>
              <a:srgbClr val="000000"/>
            </a:solidFill>
            <a:prstDash val="solid"/>
            <a:round/>
            <a:headEnd type="none" w="med" len="med"/>
            <a:tailEnd type="none" w="med" len="med"/>
          </a:ln>
        </p:spPr>
      </p:cxnSp>
      <p:cxnSp>
        <p:nvCxnSpPr>
          <p:cNvPr id="220" name="Shape 220"/>
          <p:cNvCxnSpPr/>
          <p:nvPr/>
        </p:nvCxnSpPr>
        <p:spPr>
          <a:xfrm>
            <a:off x="3180725" y="382400"/>
            <a:ext cx="3543000" cy="0"/>
          </a:xfrm>
          <a:prstGeom prst="straightConnector1">
            <a:avLst/>
          </a:prstGeom>
          <a:noFill/>
          <a:ln w="114300" cap="flat" cmpd="sng">
            <a:solidFill>
              <a:srgbClr val="000000"/>
            </a:solidFill>
            <a:prstDash val="solid"/>
            <a:round/>
            <a:headEnd type="none" w="med" len="med"/>
            <a:tailEnd type="none" w="med" len="med"/>
          </a:ln>
        </p:spPr>
      </p:cxnSp>
      <p:cxnSp>
        <p:nvCxnSpPr>
          <p:cNvPr id="221" name="Shape 221"/>
          <p:cNvCxnSpPr>
            <a:endCxn id="214" idx="0"/>
          </p:cNvCxnSpPr>
          <p:nvPr/>
        </p:nvCxnSpPr>
        <p:spPr>
          <a:xfrm>
            <a:off x="6684350" y="402523"/>
            <a:ext cx="0" cy="862200"/>
          </a:xfrm>
          <a:prstGeom prst="straightConnector1">
            <a:avLst/>
          </a:prstGeom>
          <a:noFill/>
          <a:ln w="76200" cap="flat" cmpd="sng">
            <a:solidFill>
              <a:srgbClr val="000000"/>
            </a:solidFill>
            <a:prstDash val="solid"/>
            <a:round/>
            <a:headEnd type="none" w="med" len="med"/>
            <a:tailEnd type="triangle" w="med" len="med"/>
          </a:ln>
        </p:spPr>
      </p:cxnSp>
      <p:cxnSp>
        <p:nvCxnSpPr>
          <p:cNvPr id="222" name="Shape 222"/>
          <p:cNvCxnSpPr>
            <a:stCxn id="214" idx="2"/>
            <a:endCxn id="223" idx="0"/>
          </p:cNvCxnSpPr>
          <p:nvPr/>
        </p:nvCxnSpPr>
        <p:spPr>
          <a:xfrm>
            <a:off x="6684350" y="1987348"/>
            <a:ext cx="0" cy="1881600"/>
          </a:xfrm>
          <a:prstGeom prst="straightConnector1">
            <a:avLst/>
          </a:prstGeom>
          <a:noFill/>
          <a:ln w="76200" cap="flat" cmpd="sng">
            <a:solidFill>
              <a:srgbClr val="000000"/>
            </a:solidFill>
            <a:prstDash val="solid"/>
            <a:round/>
            <a:headEnd type="none" w="med" len="med"/>
            <a:tailEnd type="triangle" w="med" len="med"/>
          </a:ln>
        </p:spPr>
      </p:cxnSp>
      <p:pic>
        <p:nvPicPr>
          <p:cNvPr id="224" name="Shape 224"/>
          <p:cNvPicPr preferRelativeResize="0"/>
          <p:nvPr/>
        </p:nvPicPr>
        <p:blipFill>
          <a:blip r:embed="rId7">
            <a:alphaModFix/>
          </a:blip>
          <a:stretch>
            <a:fillRect/>
          </a:stretch>
        </p:blipFill>
        <p:spPr>
          <a:xfrm>
            <a:off x="4707425" y="4077025"/>
            <a:ext cx="1518924" cy="872175"/>
          </a:xfrm>
          <a:prstGeom prst="rect">
            <a:avLst/>
          </a:prstGeom>
          <a:noFill/>
          <a:ln>
            <a:noFill/>
          </a:ln>
        </p:spPr>
      </p:pic>
      <p:pic>
        <p:nvPicPr>
          <p:cNvPr id="225" name="Shape 225"/>
          <p:cNvPicPr preferRelativeResize="0"/>
          <p:nvPr/>
        </p:nvPicPr>
        <p:blipFill>
          <a:blip r:embed="rId8">
            <a:alphaModFix/>
          </a:blip>
          <a:stretch>
            <a:fillRect/>
          </a:stretch>
        </p:blipFill>
        <p:spPr>
          <a:xfrm>
            <a:off x="7230500" y="4047840"/>
            <a:ext cx="1234800" cy="958211"/>
          </a:xfrm>
          <a:prstGeom prst="rect">
            <a:avLst/>
          </a:prstGeom>
          <a:noFill/>
          <a:ln>
            <a:noFill/>
          </a:ln>
        </p:spPr>
      </p:pic>
      <p:pic>
        <p:nvPicPr>
          <p:cNvPr id="226" name="Shape 226"/>
          <p:cNvPicPr preferRelativeResize="0"/>
          <p:nvPr/>
        </p:nvPicPr>
        <p:blipFill>
          <a:blip r:embed="rId9">
            <a:alphaModFix/>
          </a:blip>
          <a:stretch>
            <a:fillRect/>
          </a:stretch>
        </p:blipFill>
        <p:spPr>
          <a:xfrm>
            <a:off x="6364538" y="4167038"/>
            <a:ext cx="692100" cy="692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1000"/>
                                        <p:tgtEl>
                                          <p:spTgt spid="218"/>
                                        </p:tgtEl>
                                      </p:cBhvr>
                                    </p:animEffect>
                                  </p:childTnLst>
                                </p:cTn>
                              </p:par>
                              <p:par>
                                <p:cTn id="8" presetID="10" presetClass="entr" presetSubtype="0" fill="hold" nodeType="withEffect">
                                  <p:stCondLst>
                                    <p:cond delay="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1000"/>
                                        <p:tgtEl>
                                          <p:spTgt spid="219"/>
                                        </p:tgtEl>
                                      </p:cBhvr>
                                    </p:animEffect>
                                  </p:childTnLst>
                                </p:cTn>
                              </p:par>
                              <p:par>
                                <p:cTn id="11" presetID="10"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animEffect transition="in" filter="fade">
                                      <p:cBhvr>
                                        <p:cTn id="13" dur="1000"/>
                                        <p:tgtEl>
                                          <p:spTgt spid="220"/>
                                        </p:tgtEl>
                                      </p:cBhvr>
                                    </p:animEffect>
                                  </p:childTnLst>
                                </p:cTn>
                              </p:par>
                              <p:par>
                                <p:cTn id="14" presetID="10" presetClass="entr" presetSubtype="0" fill="hold" nodeType="withEffect">
                                  <p:stCondLst>
                                    <p:cond delay="0"/>
                                  </p:stCondLst>
                                  <p:childTnLst>
                                    <p:set>
                                      <p:cBhvr>
                                        <p:cTn id="15" dur="1" fill="hold">
                                          <p:stCondLst>
                                            <p:cond delay="0"/>
                                          </p:stCondLst>
                                        </p:cTn>
                                        <p:tgtEl>
                                          <p:spTgt spid="221"/>
                                        </p:tgtEl>
                                        <p:attrNameLst>
                                          <p:attrName>style.visibility</p:attrName>
                                        </p:attrNameLst>
                                      </p:cBhvr>
                                      <p:to>
                                        <p:strVal val="visible"/>
                                      </p:to>
                                    </p:set>
                                    <p:animEffect transition="in" filter="fade">
                                      <p:cBhvr>
                                        <p:cTn id="16" dur="1000"/>
                                        <p:tgtEl>
                                          <p:spTgt spid="221"/>
                                        </p:tgtEl>
                                      </p:cBhvr>
                                    </p:animEffect>
                                  </p:childTnLst>
                                </p:cTn>
                              </p:par>
                              <p:par>
                                <p:cTn id="17" presetID="10" presetClass="entr" presetSubtype="0" fill="hold" nodeType="withEffect">
                                  <p:stCondLst>
                                    <p:cond delay="0"/>
                                  </p:stCondLst>
                                  <p:childTnLst>
                                    <p:set>
                                      <p:cBhvr>
                                        <p:cTn id="18" dur="1" fill="hold">
                                          <p:stCondLst>
                                            <p:cond delay="0"/>
                                          </p:stCondLst>
                                        </p:cTn>
                                        <p:tgtEl>
                                          <p:spTgt spid="214"/>
                                        </p:tgtEl>
                                        <p:attrNameLst>
                                          <p:attrName>style.visibility</p:attrName>
                                        </p:attrNameLst>
                                      </p:cBhvr>
                                      <p:to>
                                        <p:strVal val="visible"/>
                                      </p:to>
                                    </p:set>
                                    <p:animEffect transition="in" filter="fade">
                                      <p:cBhvr>
                                        <p:cTn id="19" dur="1000"/>
                                        <p:tgtEl>
                                          <p:spTgt spid="2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2"/>
                                        </p:tgtEl>
                                        <p:attrNameLst>
                                          <p:attrName>style.visibility</p:attrName>
                                        </p:attrNameLst>
                                      </p:cBhvr>
                                      <p:to>
                                        <p:strVal val="visible"/>
                                      </p:to>
                                    </p:set>
                                    <p:animEffect transition="in" filter="fade">
                                      <p:cBhvr>
                                        <p:cTn id="24" dur="1000"/>
                                        <p:tgtEl>
                                          <p:spTgt spid="222"/>
                                        </p:tgtEl>
                                      </p:cBhvr>
                                    </p:animEffect>
                                  </p:childTnLst>
                                </p:cTn>
                              </p:par>
                              <p:par>
                                <p:cTn id="25" presetID="10" presetClass="entr" presetSubtype="0" fill="hold" nodeType="with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fade">
                                      <p:cBhvr>
                                        <p:cTn id="27" dur="1000"/>
                                        <p:tgtEl>
                                          <p:spTgt spid="224"/>
                                        </p:tgtEl>
                                      </p:cBhvr>
                                    </p:animEffect>
                                  </p:childTnLst>
                                </p:cTn>
                              </p:par>
                              <p:par>
                                <p:cTn id="28" presetID="10" presetClass="entr" presetSubtype="0" fill="hold" nodeType="withEffect">
                                  <p:stCondLst>
                                    <p:cond delay="0"/>
                                  </p:stCondLst>
                                  <p:childTnLst>
                                    <p:set>
                                      <p:cBhvr>
                                        <p:cTn id="29" dur="1" fill="hold">
                                          <p:stCondLst>
                                            <p:cond delay="0"/>
                                          </p:stCondLst>
                                        </p:cTn>
                                        <p:tgtEl>
                                          <p:spTgt spid="226"/>
                                        </p:tgtEl>
                                        <p:attrNameLst>
                                          <p:attrName>style.visibility</p:attrName>
                                        </p:attrNameLst>
                                      </p:cBhvr>
                                      <p:to>
                                        <p:strVal val="visible"/>
                                      </p:to>
                                    </p:set>
                                    <p:animEffect transition="in" filter="fade">
                                      <p:cBhvr>
                                        <p:cTn id="30" dur="1000"/>
                                        <p:tgtEl>
                                          <p:spTgt spid="226"/>
                                        </p:tgtEl>
                                      </p:cBhvr>
                                    </p:animEffect>
                                  </p:childTnLst>
                                </p:cTn>
                              </p:par>
                              <p:par>
                                <p:cTn id="31" presetID="10" presetClass="entr" presetSubtype="0" fill="hold" nodeType="withEffect">
                                  <p:stCondLst>
                                    <p:cond delay="0"/>
                                  </p:stCondLst>
                                  <p:childTnLst>
                                    <p:set>
                                      <p:cBhvr>
                                        <p:cTn id="32" dur="1" fill="hold">
                                          <p:stCondLst>
                                            <p:cond delay="0"/>
                                          </p:stCondLst>
                                        </p:cTn>
                                        <p:tgtEl>
                                          <p:spTgt spid="225"/>
                                        </p:tgtEl>
                                        <p:attrNameLst>
                                          <p:attrName>style.visibility</p:attrName>
                                        </p:attrNameLst>
                                      </p:cBhvr>
                                      <p:to>
                                        <p:strVal val="visible"/>
                                      </p:to>
                                    </p:set>
                                    <p:animEffect transition="in" filter="fade">
                                      <p:cBhvr>
                                        <p:cTn id="33"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p:nvPr/>
        </p:nvSpPr>
        <p:spPr>
          <a:xfrm>
            <a:off x="2102525" y="955063"/>
            <a:ext cx="2274900" cy="404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5000"/>
              <a:t>}</a:t>
            </a:r>
            <a:endParaRPr sz="25000">
              <a:latin typeface="Comfortaa"/>
              <a:ea typeface="Comfortaa"/>
              <a:cs typeface="Comfortaa"/>
              <a:sym typeface="Comfortaa"/>
            </a:endParaRPr>
          </a:p>
        </p:txBody>
      </p:sp>
      <p:sp>
        <p:nvSpPr>
          <p:cNvPr id="232" name="Shape 2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HSPH’s Goal</a:t>
            </a:r>
            <a:endParaRPr/>
          </a:p>
        </p:txBody>
      </p:sp>
      <p:pic>
        <p:nvPicPr>
          <p:cNvPr id="233" name="Shape 233" descr="Image result for hsph"/>
          <p:cNvPicPr preferRelativeResize="0"/>
          <p:nvPr/>
        </p:nvPicPr>
        <p:blipFill rotWithShape="1">
          <a:blip r:embed="rId3">
            <a:alphaModFix/>
          </a:blip>
          <a:srcRect/>
          <a:stretch/>
        </p:blipFill>
        <p:spPr>
          <a:xfrm>
            <a:off x="4866438" y="1264723"/>
            <a:ext cx="3635824" cy="722625"/>
          </a:xfrm>
          <a:prstGeom prst="rect">
            <a:avLst/>
          </a:prstGeom>
          <a:noFill/>
          <a:ln w="28575" cap="flat" cmpd="sng">
            <a:solidFill>
              <a:srgbClr val="000000"/>
            </a:solidFill>
            <a:prstDash val="solid"/>
            <a:round/>
            <a:headEnd type="none" w="sm" len="sm"/>
            <a:tailEnd type="none" w="sm" len="sm"/>
          </a:ln>
        </p:spPr>
      </p:pic>
      <p:pic>
        <p:nvPicPr>
          <p:cNvPr id="234" name="Shape 234"/>
          <p:cNvPicPr preferRelativeResize="0"/>
          <p:nvPr/>
        </p:nvPicPr>
        <p:blipFill>
          <a:blip r:embed="rId4">
            <a:alphaModFix/>
          </a:blip>
          <a:stretch>
            <a:fillRect/>
          </a:stretch>
        </p:blipFill>
        <p:spPr>
          <a:xfrm>
            <a:off x="311708" y="1141100"/>
            <a:ext cx="1790816" cy="1122250"/>
          </a:xfrm>
          <a:prstGeom prst="rect">
            <a:avLst/>
          </a:prstGeom>
          <a:noFill/>
          <a:ln w="28575" cap="flat" cmpd="sng">
            <a:solidFill>
              <a:schemeClr val="dk2"/>
            </a:solidFill>
            <a:prstDash val="solid"/>
            <a:round/>
            <a:headEnd type="none" w="sm" len="sm"/>
            <a:tailEnd type="none" w="sm" len="sm"/>
          </a:ln>
        </p:spPr>
      </p:pic>
      <p:pic>
        <p:nvPicPr>
          <p:cNvPr id="235" name="Shape 235"/>
          <p:cNvPicPr preferRelativeResize="0"/>
          <p:nvPr/>
        </p:nvPicPr>
        <p:blipFill>
          <a:blip r:embed="rId5">
            <a:alphaModFix/>
          </a:blip>
          <a:stretch>
            <a:fillRect/>
          </a:stretch>
        </p:blipFill>
        <p:spPr>
          <a:xfrm>
            <a:off x="364693" y="2419363"/>
            <a:ext cx="1684850" cy="1117781"/>
          </a:xfrm>
          <a:prstGeom prst="rect">
            <a:avLst/>
          </a:prstGeom>
          <a:noFill/>
          <a:ln w="28575" cap="flat" cmpd="sng">
            <a:solidFill>
              <a:schemeClr val="dk2"/>
            </a:solidFill>
            <a:prstDash val="solid"/>
            <a:round/>
            <a:headEnd type="none" w="sm" len="sm"/>
            <a:tailEnd type="none" w="sm" len="sm"/>
          </a:ln>
        </p:spPr>
      </p:pic>
      <p:pic>
        <p:nvPicPr>
          <p:cNvPr id="236" name="Shape 236"/>
          <p:cNvPicPr preferRelativeResize="0"/>
          <p:nvPr/>
        </p:nvPicPr>
        <p:blipFill>
          <a:blip r:embed="rId6">
            <a:alphaModFix/>
          </a:blip>
          <a:stretch>
            <a:fillRect/>
          </a:stretch>
        </p:blipFill>
        <p:spPr>
          <a:xfrm>
            <a:off x="311701" y="3693149"/>
            <a:ext cx="1790824" cy="1222627"/>
          </a:xfrm>
          <a:prstGeom prst="rect">
            <a:avLst/>
          </a:prstGeom>
          <a:noFill/>
          <a:ln w="28575" cap="flat" cmpd="sng">
            <a:solidFill>
              <a:schemeClr val="dk2"/>
            </a:solidFill>
            <a:prstDash val="solid"/>
            <a:round/>
            <a:headEnd type="none" w="sm" len="sm"/>
            <a:tailEnd type="none" w="sm" len="sm"/>
          </a:ln>
        </p:spPr>
      </p:pic>
      <p:sp>
        <p:nvSpPr>
          <p:cNvPr id="237" name="Shape 237"/>
          <p:cNvSpPr txBox="1"/>
          <p:nvPr/>
        </p:nvSpPr>
        <p:spPr>
          <a:xfrm>
            <a:off x="2078575" y="1605063"/>
            <a:ext cx="2274900" cy="404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2000">
                <a:solidFill>
                  <a:srgbClr val="FF0000"/>
                </a:solidFill>
              </a:rPr>
              <a:t>}</a:t>
            </a:r>
            <a:endParaRPr sz="22000">
              <a:solidFill>
                <a:srgbClr val="FF0000"/>
              </a:solidFill>
            </a:endParaRPr>
          </a:p>
        </p:txBody>
      </p:sp>
      <p:cxnSp>
        <p:nvCxnSpPr>
          <p:cNvPr id="238" name="Shape 238"/>
          <p:cNvCxnSpPr/>
          <p:nvPr/>
        </p:nvCxnSpPr>
        <p:spPr>
          <a:xfrm rot="10800000" flipH="1">
            <a:off x="3210925" y="331966"/>
            <a:ext cx="10200" cy="3070200"/>
          </a:xfrm>
          <a:prstGeom prst="straightConnector1">
            <a:avLst/>
          </a:prstGeom>
          <a:noFill/>
          <a:ln w="114300" cap="flat" cmpd="sng">
            <a:solidFill>
              <a:srgbClr val="000000"/>
            </a:solidFill>
            <a:prstDash val="solid"/>
            <a:round/>
            <a:headEnd type="none" w="med" len="med"/>
            <a:tailEnd type="none" w="med" len="med"/>
          </a:ln>
        </p:spPr>
      </p:cxnSp>
      <p:cxnSp>
        <p:nvCxnSpPr>
          <p:cNvPr id="239" name="Shape 239"/>
          <p:cNvCxnSpPr/>
          <p:nvPr/>
        </p:nvCxnSpPr>
        <p:spPr>
          <a:xfrm>
            <a:off x="3180725" y="382400"/>
            <a:ext cx="3543000" cy="0"/>
          </a:xfrm>
          <a:prstGeom prst="straightConnector1">
            <a:avLst/>
          </a:prstGeom>
          <a:noFill/>
          <a:ln w="114300" cap="flat" cmpd="sng">
            <a:solidFill>
              <a:srgbClr val="000000"/>
            </a:solidFill>
            <a:prstDash val="solid"/>
            <a:round/>
            <a:headEnd type="none" w="med" len="med"/>
            <a:tailEnd type="none" w="med" len="med"/>
          </a:ln>
        </p:spPr>
      </p:cxnSp>
      <p:cxnSp>
        <p:nvCxnSpPr>
          <p:cNvPr id="240" name="Shape 240"/>
          <p:cNvCxnSpPr>
            <a:endCxn id="233" idx="0"/>
          </p:cNvCxnSpPr>
          <p:nvPr/>
        </p:nvCxnSpPr>
        <p:spPr>
          <a:xfrm>
            <a:off x="6684350" y="402523"/>
            <a:ext cx="0" cy="862200"/>
          </a:xfrm>
          <a:prstGeom prst="straightConnector1">
            <a:avLst/>
          </a:prstGeom>
          <a:noFill/>
          <a:ln w="76200" cap="flat" cmpd="sng">
            <a:solidFill>
              <a:srgbClr val="000000"/>
            </a:solidFill>
            <a:prstDash val="solid"/>
            <a:round/>
            <a:headEnd type="none" w="med" len="med"/>
            <a:tailEnd type="triangle" w="med" len="med"/>
          </a:ln>
        </p:spPr>
      </p:cxnSp>
      <p:cxnSp>
        <p:nvCxnSpPr>
          <p:cNvPr id="241" name="Shape 241"/>
          <p:cNvCxnSpPr>
            <a:stCxn id="233" idx="2"/>
            <a:endCxn id="242" idx="0"/>
          </p:cNvCxnSpPr>
          <p:nvPr/>
        </p:nvCxnSpPr>
        <p:spPr>
          <a:xfrm>
            <a:off x="6684350" y="1987348"/>
            <a:ext cx="0" cy="1881600"/>
          </a:xfrm>
          <a:prstGeom prst="straightConnector1">
            <a:avLst/>
          </a:prstGeom>
          <a:noFill/>
          <a:ln w="76200" cap="flat" cmpd="sng">
            <a:solidFill>
              <a:srgbClr val="000000"/>
            </a:solidFill>
            <a:prstDash val="solid"/>
            <a:round/>
            <a:headEnd type="none" w="med" len="med"/>
            <a:tailEnd type="triangle" w="med" len="med"/>
          </a:ln>
        </p:spPr>
      </p:cxnSp>
      <p:pic>
        <p:nvPicPr>
          <p:cNvPr id="243" name="Shape 243"/>
          <p:cNvPicPr preferRelativeResize="0"/>
          <p:nvPr/>
        </p:nvPicPr>
        <p:blipFill>
          <a:blip r:embed="rId7">
            <a:alphaModFix/>
          </a:blip>
          <a:stretch>
            <a:fillRect/>
          </a:stretch>
        </p:blipFill>
        <p:spPr>
          <a:xfrm>
            <a:off x="4707425" y="4077025"/>
            <a:ext cx="1518924" cy="872175"/>
          </a:xfrm>
          <a:prstGeom prst="rect">
            <a:avLst/>
          </a:prstGeom>
          <a:noFill/>
          <a:ln>
            <a:noFill/>
          </a:ln>
        </p:spPr>
      </p:pic>
      <p:pic>
        <p:nvPicPr>
          <p:cNvPr id="244" name="Shape 244"/>
          <p:cNvPicPr preferRelativeResize="0"/>
          <p:nvPr/>
        </p:nvPicPr>
        <p:blipFill>
          <a:blip r:embed="rId8">
            <a:alphaModFix/>
          </a:blip>
          <a:stretch>
            <a:fillRect/>
          </a:stretch>
        </p:blipFill>
        <p:spPr>
          <a:xfrm>
            <a:off x="7230500" y="4047840"/>
            <a:ext cx="1234800" cy="958211"/>
          </a:xfrm>
          <a:prstGeom prst="rect">
            <a:avLst/>
          </a:prstGeom>
          <a:noFill/>
          <a:ln>
            <a:noFill/>
          </a:ln>
        </p:spPr>
      </p:pic>
      <p:pic>
        <p:nvPicPr>
          <p:cNvPr id="245" name="Shape 245"/>
          <p:cNvPicPr preferRelativeResize="0"/>
          <p:nvPr/>
        </p:nvPicPr>
        <p:blipFill>
          <a:blip r:embed="rId9">
            <a:alphaModFix/>
          </a:blip>
          <a:stretch>
            <a:fillRect/>
          </a:stretch>
        </p:blipFill>
        <p:spPr>
          <a:xfrm>
            <a:off x="6364538" y="4167038"/>
            <a:ext cx="692100" cy="692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241"/>
                                        </p:tgtEl>
                                      </p:cBhvr>
                                    </p:animEffect>
                                    <p:set>
                                      <p:cBhvr>
                                        <p:cTn id="7" dur="1" fill="hold">
                                          <p:stCondLst>
                                            <p:cond delay="1000"/>
                                          </p:stCondLst>
                                        </p:cTn>
                                        <p:tgtEl>
                                          <p:spTgt spid="24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239"/>
                                        </p:tgtEl>
                                      </p:cBhvr>
                                    </p:animEffect>
                                    <p:set>
                                      <p:cBhvr>
                                        <p:cTn id="10" dur="1" fill="hold">
                                          <p:stCondLst>
                                            <p:cond delay="1000"/>
                                          </p:stCondLst>
                                        </p:cTn>
                                        <p:tgtEl>
                                          <p:spTgt spid="23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240"/>
                                        </p:tgtEl>
                                      </p:cBhvr>
                                    </p:animEffect>
                                    <p:set>
                                      <p:cBhvr>
                                        <p:cTn id="13" dur="1" fill="hold">
                                          <p:stCondLst>
                                            <p:cond delay="1000"/>
                                          </p:stCondLst>
                                        </p:cTn>
                                        <p:tgtEl>
                                          <p:spTgt spid="2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1000"/>
                                        <p:tgtEl>
                                          <p:spTgt spid="238"/>
                                        </p:tgtEl>
                                      </p:cBhvr>
                                    </p:animEffect>
                                    <p:set>
                                      <p:cBhvr>
                                        <p:cTn id="16" dur="1" fill="hold">
                                          <p:stCondLst>
                                            <p:cond delay="1000"/>
                                          </p:stCondLst>
                                        </p:cTn>
                                        <p:tgtEl>
                                          <p:spTgt spid="23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1000"/>
                                        <p:tgtEl>
                                          <p:spTgt spid="237"/>
                                        </p:tgtEl>
                                      </p:cBhvr>
                                    </p:animEffect>
                                  </p:childTnLst>
                                </p:cTn>
                              </p:par>
                              <p:par>
                                <p:cTn id="20" presetID="10" presetClass="exit" presetSubtype="0" fill="hold" nodeType="withEffect">
                                  <p:stCondLst>
                                    <p:cond delay="0"/>
                                  </p:stCondLst>
                                  <p:childTnLst>
                                    <p:animEffect transition="out" filter="fade">
                                      <p:cBhvr>
                                        <p:cTn id="21" dur="1000"/>
                                        <p:tgtEl>
                                          <p:spTgt spid="231"/>
                                        </p:tgtEl>
                                      </p:cBhvr>
                                    </p:animEffect>
                                    <p:set>
                                      <p:cBhvr>
                                        <p:cTn id="22" dur="1" fill="hold">
                                          <p:stCondLst>
                                            <p:cond delay="1000"/>
                                          </p:stCondLst>
                                        </p:cTn>
                                        <p:tgtEl>
                                          <p:spTgt spid="23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233"/>
                                        </p:tgtEl>
                                      </p:cBhvr>
                                    </p:animEffect>
                                    <p:set>
                                      <p:cBhvr>
                                        <p:cTn id="25" dur="1" fill="hold">
                                          <p:stCondLst>
                                            <p:cond delay="1000"/>
                                          </p:stCondLst>
                                        </p:cTn>
                                        <p:tgtEl>
                                          <p:spTgt spid="23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1000"/>
                                        <p:tgtEl>
                                          <p:spTgt spid="243"/>
                                        </p:tgtEl>
                                      </p:cBhvr>
                                    </p:animEffect>
                                    <p:set>
                                      <p:cBhvr>
                                        <p:cTn id="28" dur="1" fill="hold">
                                          <p:stCondLst>
                                            <p:cond delay="1000"/>
                                          </p:stCondLst>
                                        </p:cTn>
                                        <p:tgtEl>
                                          <p:spTgt spid="24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1000"/>
                                        <p:tgtEl>
                                          <p:spTgt spid="244"/>
                                        </p:tgtEl>
                                      </p:cBhvr>
                                    </p:animEffect>
                                    <p:set>
                                      <p:cBhvr>
                                        <p:cTn id="31" dur="1" fill="hold">
                                          <p:stCondLst>
                                            <p:cond delay="1000"/>
                                          </p:stCondLst>
                                        </p:cTn>
                                        <p:tgtEl>
                                          <p:spTgt spid="244"/>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0"/>
                                        <p:tgtEl>
                                          <p:spTgt spid="245"/>
                                        </p:tgtEl>
                                      </p:cBhvr>
                                    </p:animEffect>
                                    <p:set>
                                      <p:cBhvr>
                                        <p:cTn id="34" dur="1" fill="hold">
                                          <p:stCondLst>
                                            <p:cond delay="1000"/>
                                          </p:stCondLst>
                                        </p:cTn>
                                        <p:tgtEl>
                                          <p:spTgt spid="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Motivation - Causal Inference</a:t>
            </a:r>
            <a:endParaRPr/>
          </a:p>
        </p:txBody>
      </p:sp>
      <p:sp>
        <p:nvSpPr>
          <p:cNvPr id="251" name="Shape 251"/>
          <p:cNvSpPr txBox="1"/>
          <p:nvPr/>
        </p:nvSpPr>
        <p:spPr>
          <a:xfrm>
            <a:off x="507150" y="1351650"/>
            <a:ext cx="8129700" cy="78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2800"/>
              <a:buFont typeface="Times New Roman"/>
              <a:buNone/>
            </a:pPr>
            <a:r>
              <a:rPr lang="en" sz="2000">
                <a:solidFill>
                  <a:schemeClr val="dk1"/>
                </a:solidFill>
                <a:latin typeface="Verdana"/>
                <a:ea typeface="Verdana"/>
                <a:cs typeface="Verdana"/>
                <a:sym typeface="Verdana"/>
              </a:rPr>
              <a:t>There are many areas in the US for which the PM</a:t>
            </a:r>
            <a:r>
              <a:rPr lang="en" sz="2000" baseline="-25000">
                <a:solidFill>
                  <a:schemeClr val="dk1"/>
                </a:solidFill>
                <a:latin typeface="Verdana"/>
                <a:ea typeface="Verdana"/>
                <a:cs typeface="Verdana"/>
                <a:sym typeface="Verdana"/>
              </a:rPr>
              <a:t>2.5 </a:t>
            </a:r>
            <a:r>
              <a:rPr lang="en" sz="2000">
                <a:solidFill>
                  <a:schemeClr val="dk1"/>
                </a:solidFill>
                <a:latin typeface="Verdana"/>
                <a:ea typeface="Verdana"/>
                <a:cs typeface="Verdana"/>
                <a:sym typeface="Verdana"/>
              </a:rPr>
              <a:t>concentrations are </a:t>
            </a:r>
            <a:r>
              <a:rPr lang="en" sz="2000" b="1">
                <a:solidFill>
                  <a:schemeClr val="dk1"/>
                </a:solidFill>
                <a:latin typeface="Verdana"/>
                <a:ea typeface="Verdana"/>
                <a:cs typeface="Verdana"/>
                <a:sym typeface="Verdana"/>
              </a:rPr>
              <a:t>not</a:t>
            </a:r>
            <a:r>
              <a:rPr lang="en" sz="2000">
                <a:solidFill>
                  <a:schemeClr val="dk1"/>
                </a:solidFill>
                <a:latin typeface="Verdana"/>
                <a:ea typeface="Verdana"/>
                <a:cs typeface="Verdana"/>
                <a:sym typeface="Verdana"/>
              </a:rPr>
              <a:t> known.</a:t>
            </a:r>
            <a:endParaRPr sz="2000">
              <a:solidFill>
                <a:schemeClr val="dk1"/>
              </a:solidFill>
              <a:latin typeface="Verdana"/>
              <a:ea typeface="Verdana"/>
              <a:cs typeface="Verdana"/>
              <a:sym typeface="Verdana"/>
            </a:endParaRPr>
          </a:p>
        </p:txBody>
      </p:sp>
      <p:sp>
        <p:nvSpPr>
          <p:cNvPr id="252" name="Shape 252"/>
          <p:cNvSpPr txBox="1"/>
          <p:nvPr/>
        </p:nvSpPr>
        <p:spPr>
          <a:xfrm>
            <a:off x="507150" y="2549750"/>
            <a:ext cx="8129700" cy="862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000">
                <a:solidFill>
                  <a:schemeClr val="dk1"/>
                </a:solidFill>
                <a:latin typeface="Verdana"/>
                <a:ea typeface="Verdana"/>
                <a:cs typeface="Verdana"/>
                <a:sym typeface="Verdana"/>
              </a:rPr>
              <a:t>We cannot estimate the overall effect that pollution has on health if we do not know what the pollution is in those areas.</a:t>
            </a:r>
            <a:endParaRPr sz="2000">
              <a:solidFill>
                <a:schemeClr val="dk1"/>
              </a:solidFill>
              <a:latin typeface="Verdana"/>
              <a:ea typeface="Verdana"/>
              <a:cs typeface="Verdana"/>
              <a:sym typeface="Verdana"/>
            </a:endParaRPr>
          </a:p>
          <a:p>
            <a:pPr marL="0" lvl="0" indent="0" algn="just" rtl="0">
              <a:spcBef>
                <a:spcPts val="0"/>
              </a:spcBef>
              <a:spcAft>
                <a:spcPts val="0"/>
              </a:spcAft>
              <a:buClr>
                <a:schemeClr val="dk1"/>
              </a:buClr>
              <a:buSzPts val="2800"/>
              <a:buFont typeface="Times New Roman"/>
              <a:buNone/>
            </a:pPr>
            <a:endParaRPr sz="2000">
              <a:solidFill>
                <a:schemeClr val="dk1"/>
              </a:solidFill>
              <a:latin typeface="Verdana"/>
              <a:ea typeface="Verdana"/>
              <a:cs typeface="Verdana"/>
              <a:sym typeface="Verdana"/>
            </a:endParaRPr>
          </a:p>
          <a:p>
            <a:pPr marL="0" lvl="0" indent="0" algn="just" rtl="0">
              <a:spcBef>
                <a:spcPts val="0"/>
              </a:spcBef>
              <a:spcAft>
                <a:spcPts val="0"/>
              </a:spcAft>
              <a:buClr>
                <a:schemeClr val="dk1"/>
              </a:buClr>
              <a:buSzPts val="2800"/>
              <a:buFont typeface="Times New Roman"/>
              <a:buNone/>
            </a:pPr>
            <a:endParaRPr sz="2000">
              <a:solidFill>
                <a:schemeClr val="dk1"/>
              </a:solidFill>
              <a:latin typeface="Verdana"/>
              <a:ea typeface="Verdana"/>
              <a:cs typeface="Verdana"/>
              <a:sym typeface="Verdana"/>
            </a:endParaRPr>
          </a:p>
        </p:txBody>
      </p:sp>
      <p:sp>
        <p:nvSpPr>
          <p:cNvPr id="253" name="Shape 253"/>
          <p:cNvSpPr txBox="1"/>
          <p:nvPr/>
        </p:nvSpPr>
        <p:spPr>
          <a:xfrm>
            <a:off x="507150" y="3821050"/>
            <a:ext cx="8129700" cy="957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2800"/>
              <a:buFont typeface="Times New Roman"/>
              <a:buNone/>
            </a:pPr>
            <a:r>
              <a:rPr lang="en" sz="2000">
                <a:solidFill>
                  <a:schemeClr val="dk1"/>
                </a:solidFill>
                <a:latin typeface="Verdana"/>
                <a:ea typeface="Verdana"/>
                <a:cs typeface="Verdana"/>
                <a:sym typeface="Verdana"/>
              </a:rPr>
              <a:t>Thus, our goal was to fit a model that accurately interpolates pollution throughout the entire US on a daily basis.</a:t>
            </a:r>
            <a:endParaRPr sz="2000">
              <a:solidFill>
                <a:schemeClr val="dk1"/>
              </a:solidFill>
              <a:latin typeface="Verdana"/>
              <a:ea typeface="Verdana"/>
              <a:cs typeface="Verdana"/>
              <a:sym typeface="Verdana"/>
            </a:endParaRPr>
          </a:p>
        </p:txBody>
      </p:sp>
      <p:sp>
        <p:nvSpPr>
          <p:cNvPr id="254" name="Shape 254"/>
          <p:cNvSpPr/>
          <p:nvPr/>
        </p:nvSpPr>
        <p:spPr>
          <a:xfrm>
            <a:off x="90600" y="1570200"/>
            <a:ext cx="342300" cy="3522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90600" y="2804900"/>
            <a:ext cx="342300" cy="3522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90600" y="4123600"/>
            <a:ext cx="342300" cy="3522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p:cNvPicPr preferRelativeResize="0"/>
          <p:nvPr/>
        </p:nvPicPr>
        <p:blipFill>
          <a:blip r:embed="rId3">
            <a:alphaModFix/>
          </a:blip>
          <a:stretch>
            <a:fillRect/>
          </a:stretch>
        </p:blipFill>
        <p:spPr>
          <a:xfrm>
            <a:off x="210225" y="1288795"/>
            <a:ext cx="4406100" cy="2438981"/>
          </a:xfrm>
          <a:prstGeom prst="rect">
            <a:avLst/>
          </a:prstGeom>
          <a:noFill/>
          <a:ln>
            <a:noFill/>
          </a:ln>
        </p:spPr>
      </p:pic>
      <p:pic>
        <p:nvPicPr>
          <p:cNvPr id="262" name="Shape 262"/>
          <p:cNvPicPr preferRelativeResize="0"/>
          <p:nvPr/>
        </p:nvPicPr>
        <p:blipFill>
          <a:blip r:embed="rId4">
            <a:alphaModFix/>
          </a:blip>
          <a:stretch>
            <a:fillRect/>
          </a:stretch>
        </p:blipFill>
        <p:spPr>
          <a:xfrm>
            <a:off x="4616325" y="1343346"/>
            <a:ext cx="4406099" cy="2549928"/>
          </a:xfrm>
          <a:prstGeom prst="rect">
            <a:avLst/>
          </a:prstGeom>
          <a:noFill/>
          <a:ln>
            <a:noFill/>
          </a:ln>
        </p:spPr>
      </p:pic>
      <p:pic>
        <p:nvPicPr>
          <p:cNvPr id="263" name="Shape 263"/>
          <p:cNvPicPr preferRelativeResize="0"/>
          <p:nvPr/>
        </p:nvPicPr>
        <p:blipFill>
          <a:blip r:embed="rId5">
            <a:alphaModFix/>
          </a:blip>
          <a:stretch>
            <a:fillRect/>
          </a:stretch>
        </p:blipFill>
        <p:spPr>
          <a:xfrm>
            <a:off x="4162800" y="2548938"/>
            <a:ext cx="548700" cy="307812"/>
          </a:xfrm>
          <a:prstGeom prst="rect">
            <a:avLst/>
          </a:prstGeom>
          <a:noFill/>
          <a:ln>
            <a:noFill/>
          </a:ln>
        </p:spPr>
      </p:pic>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Spatial Interpolation</a:t>
            </a:r>
            <a:endParaRPr>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
                                        </p:tgtEl>
                                        <p:attrNameLst>
                                          <p:attrName>style.visibility</p:attrName>
                                        </p:attrNameLst>
                                      </p:cBhvr>
                                      <p:to>
                                        <p:strVal val="visible"/>
                                      </p:to>
                                    </p:set>
                                    <p:animEffect transition="in" filter="fade">
                                      <p:cBhvr>
                                        <p:cTn id="12" dur="1000"/>
                                        <p:tgtEl>
                                          <p:spTgt spid="263"/>
                                        </p:tgtEl>
                                      </p:cBhvr>
                                    </p:animEffect>
                                  </p:childTnLst>
                                </p:cTn>
                              </p:par>
                              <p:par>
                                <p:cTn id="13" presetID="10" presetClass="entr" presetSubtype="0" fill="hold" nodeType="withEffect">
                                  <p:stCondLst>
                                    <p:cond delay="0"/>
                                  </p:stCondLst>
                                  <p:childTnLst>
                                    <p:set>
                                      <p:cBhvr>
                                        <p:cTn id="14" dur="1" fill="hold">
                                          <p:stCondLst>
                                            <p:cond delay="0"/>
                                          </p:stCondLst>
                                        </p:cTn>
                                        <p:tgtEl>
                                          <p:spTgt spid="262"/>
                                        </p:tgtEl>
                                        <p:attrNameLst>
                                          <p:attrName>style.visibility</p:attrName>
                                        </p:attrNameLst>
                                      </p:cBhvr>
                                      <p:to>
                                        <p:strVal val="visible"/>
                                      </p:to>
                                    </p:set>
                                    <p:animEffect transition="in" filter="fade">
                                      <p:cBhvr>
                                        <p:cTn id="15"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Verdana"/>
                <a:ea typeface="Verdana"/>
                <a:cs typeface="Verdana"/>
                <a:sym typeface="Verdana"/>
              </a:rPr>
              <a:t>Temporal Interpolation</a:t>
            </a:r>
            <a:endParaRPr>
              <a:latin typeface="Verdana"/>
              <a:ea typeface="Verdana"/>
              <a:cs typeface="Verdana"/>
              <a:sym typeface="Verdana"/>
            </a:endParaRPr>
          </a:p>
        </p:txBody>
      </p:sp>
      <p:pic>
        <p:nvPicPr>
          <p:cNvPr id="270" name="Shape 270"/>
          <p:cNvPicPr preferRelativeResize="0"/>
          <p:nvPr/>
        </p:nvPicPr>
        <p:blipFill>
          <a:blip r:embed="rId3">
            <a:alphaModFix/>
          </a:blip>
          <a:stretch>
            <a:fillRect/>
          </a:stretch>
        </p:blipFill>
        <p:spPr>
          <a:xfrm>
            <a:off x="1464775" y="1240825"/>
            <a:ext cx="6671651" cy="36359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1553</Words>
  <Application>Microsoft Office PowerPoint</Application>
  <PresentationFormat>On-screen Show (16:9)</PresentationFormat>
  <Paragraphs>203</Paragraphs>
  <Slides>42</Slides>
  <Notes>42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Montserrat</vt:lpstr>
      <vt:lpstr>Lato</vt:lpstr>
      <vt:lpstr>Courier New</vt:lpstr>
      <vt:lpstr>Comfortaa</vt:lpstr>
      <vt:lpstr>Arial</vt:lpstr>
      <vt:lpstr>Times New Roman</vt:lpstr>
      <vt:lpstr>Verdana</vt:lpstr>
      <vt:lpstr>Comfortaa Light</vt:lpstr>
      <vt:lpstr>Simple Light</vt:lpstr>
      <vt:lpstr>Focus</vt:lpstr>
      <vt:lpstr>HSPH Capstone Project Modeling Air Pollution</vt:lpstr>
      <vt:lpstr>Our Partners</vt:lpstr>
      <vt:lpstr>What’s the Problem? </vt:lpstr>
      <vt:lpstr>PM2.5 Is the Problem </vt:lpstr>
      <vt:lpstr>HSPH’s Goal</vt:lpstr>
      <vt:lpstr>HSPH’s Goal</vt:lpstr>
      <vt:lpstr>Motivation - Causal Inference</vt:lpstr>
      <vt:lpstr>Spatial Interpolation</vt:lpstr>
      <vt:lpstr>Temporal Interpolation</vt:lpstr>
      <vt:lpstr>Temporal Interpolation</vt:lpstr>
      <vt:lpstr>Data, Preprocessing, &amp; EDA </vt:lpstr>
      <vt:lpstr>Given Data</vt:lpstr>
      <vt:lpstr>Added Data</vt:lpstr>
      <vt:lpstr>EDA - Pollution Over Time</vt:lpstr>
      <vt:lpstr>EDA - Pollution by Location</vt:lpstr>
      <vt:lpstr>EDA - Pairwise Correlations</vt:lpstr>
      <vt:lpstr>Dimensionality Reduction</vt:lpstr>
      <vt:lpstr>Missing Data</vt:lpstr>
      <vt:lpstr>Correlations with PM2.5</vt:lpstr>
      <vt:lpstr>Imputing Missing Data</vt:lpstr>
      <vt:lpstr>MissForest Algorithm</vt:lpstr>
      <vt:lpstr>MissForest Algorithm</vt:lpstr>
      <vt:lpstr>Modifications and Additions</vt:lpstr>
      <vt:lpstr>PowerPoint Presentation</vt:lpstr>
      <vt:lpstr>Modeling </vt:lpstr>
      <vt:lpstr>Modeling Setup </vt:lpstr>
      <vt:lpstr>Baseline Model - Simple Linear Regression</vt:lpstr>
      <vt:lpstr>Modeling Methods Tested</vt:lpstr>
      <vt:lpstr>CNN Architecture</vt:lpstr>
      <vt:lpstr>Model Test R2 Results</vt:lpstr>
      <vt:lpstr>Feature Importances</vt:lpstr>
      <vt:lpstr>Model Diagnostics</vt:lpstr>
      <vt:lpstr>Model Diagnostics</vt:lpstr>
      <vt:lpstr>Looking Ahead</vt:lpstr>
      <vt:lpstr>Takeaways</vt:lpstr>
      <vt:lpstr>Future Work</vt:lpstr>
      <vt:lpstr>Gaussian Process Demo: Time </vt:lpstr>
      <vt:lpstr>Gaussian Process Demo: Spatial (Mean Est.) </vt:lpstr>
      <vt:lpstr>Gaussian Process Demo: Spatial (Variance)</vt:lpstr>
      <vt:lpstr>Software Stuff</vt:lpstr>
      <vt:lpstr>Software Stuff</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HSPH Capstone Project Modeling Air Pollution</dc:title>
  <dc:creator>Christopher Hase</dc:creator>
  <cp:lastModifiedBy>Christopher Hase</cp:lastModifiedBy>
  <cp:revision>1</cp:revision>
  <dcterms:modified xsi:type="dcterms:W3CDTF">2018-05-10T16:31:14Z</dcterms:modified>
</cp:coreProperties>
</file>